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85E2-8E2D-4C48-A227-59C2DD667C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8DC0-38F5-412E-9145-FC533F28BA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6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7250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E72E6-678E-4229-9E2F-C832E37A0E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6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F72B2-F20A-4033-9519-707943BB6374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15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何謂資料倉儲</a:t>
            </a:r>
            <a:r>
              <a:rPr lang="en-US" altLang="zh-TW" smtClean="0"/>
              <a:t>?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578850" cy="5384800"/>
          </a:xfrm>
        </p:spPr>
        <p:txBody>
          <a:bodyPr/>
          <a:lstStyle/>
          <a:p>
            <a:pPr marL="571500" indent="-571500" eaLnBrk="1" hangingPunct="1">
              <a:lnSpc>
                <a:spcPct val="120000"/>
              </a:lnSpc>
              <a:spcBef>
                <a:spcPct val="5000"/>
              </a:spcBef>
              <a:buFontTx/>
              <a:buBlip>
                <a:blip r:embed="rId2"/>
              </a:buBlip>
            </a:pPr>
            <a:r>
              <a:rPr lang="zh-TW" altLang="en-US" sz="2800" smtClean="0"/>
              <a:t>整合企業中各處的</a:t>
            </a:r>
            <a:r>
              <a:rPr lang="zh-TW" altLang="en-US" sz="2800" smtClean="0">
                <a:solidFill>
                  <a:schemeClr val="tx2"/>
                </a:solidFill>
              </a:rPr>
              <a:t>異質資料庫</a:t>
            </a:r>
          </a:p>
          <a:p>
            <a:pPr marL="571500" indent="-571500" eaLnBrk="1" hangingPunct="1">
              <a:lnSpc>
                <a:spcPct val="120000"/>
              </a:lnSpc>
              <a:spcBef>
                <a:spcPct val="5000"/>
              </a:spcBef>
              <a:buClr>
                <a:schemeClr val="bg1"/>
              </a:buClr>
              <a:buFontTx/>
              <a:buBlip>
                <a:blip r:embed="rId2"/>
              </a:buBlip>
            </a:pPr>
            <a:r>
              <a:rPr lang="zh-TW" altLang="en-US" sz="2800" smtClean="0">
                <a:latin typeface="Times New Roman" pitchFamily="18" charset="0"/>
              </a:rPr>
              <a:t>資料倉儲為一</a:t>
            </a:r>
            <a:r>
              <a:rPr lang="zh-TW" altLang="en-US" sz="2800" smtClean="0">
                <a:solidFill>
                  <a:schemeClr val="tx2"/>
                </a:solidFill>
                <a:latin typeface="Times New Roman" pitchFamily="18" charset="0"/>
              </a:rPr>
              <a:t>程序</a:t>
            </a:r>
            <a:r>
              <a:rPr lang="en-US" altLang="zh-TW" sz="2800" smtClean="0">
                <a:latin typeface="Times New Roman" pitchFamily="18" charset="0"/>
              </a:rPr>
              <a:t>:</a:t>
            </a:r>
          </a:p>
          <a:p>
            <a:pPr marL="1028700" lvl="1" indent="-455613" eaLnBrk="1" hangingPunct="1">
              <a:lnSpc>
                <a:spcPct val="120000"/>
              </a:lnSpc>
              <a:spcBef>
                <a:spcPct val="5000"/>
              </a:spcBef>
              <a:buFontTx/>
              <a:buBlip>
                <a:blip r:embed="rId2"/>
              </a:buBlip>
            </a:pPr>
            <a:r>
              <a:rPr lang="zh-TW" altLang="en-US" smtClean="0">
                <a:latin typeface="Times New Roman" pitchFamily="18" charset="0"/>
              </a:rPr>
              <a:t>為進行資料分析而將資訊從各種線上運作的異質資料來源加以</a:t>
            </a:r>
            <a:r>
              <a:rPr lang="zh-TW" altLang="en-US" smtClean="0">
                <a:solidFill>
                  <a:schemeClr val="tx2"/>
                </a:solidFill>
                <a:latin typeface="Times New Roman" pitchFamily="18" charset="0"/>
              </a:rPr>
              <a:t>整合</a:t>
            </a:r>
            <a:r>
              <a:rPr lang="en-US" altLang="zh-TW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zh-TW" altLang="en-US" smtClean="0">
                <a:solidFill>
                  <a:schemeClr val="tx2"/>
                </a:solidFill>
                <a:latin typeface="Times New Roman" pitchFamily="18" charset="0"/>
              </a:rPr>
              <a:t>統一</a:t>
            </a:r>
            <a:r>
              <a:rPr lang="en-US" altLang="zh-TW" smtClean="0">
                <a:latin typeface="Times New Roman" pitchFamily="18" charset="0"/>
              </a:rPr>
              <a:t>, </a:t>
            </a:r>
            <a:r>
              <a:rPr lang="zh-TW" altLang="en-US" smtClean="0">
                <a:latin typeface="Times New Roman" pitchFamily="18" charset="0"/>
              </a:rPr>
              <a:t>以及</a:t>
            </a:r>
            <a:r>
              <a:rPr lang="zh-TW" altLang="en-US" smtClean="0">
                <a:solidFill>
                  <a:schemeClr val="tx2"/>
                </a:solidFill>
                <a:latin typeface="Times New Roman" pitchFamily="18" charset="0"/>
              </a:rPr>
              <a:t>摘要彙總</a:t>
            </a:r>
          </a:p>
          <a:p>
            <a:pPr marL="571500" indent="-571500" eaLnBrk="1" hangingPunct="1">
              <a:lnSpc>
                <a:spcPct val="120000"/>
              </a:lnSpc>
              <a:spcBef>
                <a:spcPct val="5000"/>
              </a:spcBef>
              <a:buFontTx/>
              <a:buBlip>
                <a:blip r:embed="rId2"/>
              </a:buBlip>
            </a:pPr>
            <a:r>
              <a:rPr lang="zh-TW" altLang="en-US" sz="2800" smtClean="0"/>
              <a:t>有效的線上查詢和分析</a:t>
            </a:r>
          </a:p>
          <a:p>
            <a:pPr marL="1028700" lvl="1" indent="-455613" eaLnBrk="1" hangingPunct="1">
              <a:lnSpc>
                <a:spcPct val="120000"/>
              </a:lnSpc>
              <a:spcBef>
                <a:spcPct val="5000"/>
              </a:spcBef>
              <a:buFontTx/>
              <a:buBlip>
                <a:blip r:embed="rId2"/>
              </a:buBlip>
            </a:pPr>
            <a:r>
              <a:rPr lang="en-US" altLang="zh-TW" smtClean="0"/>
              <a:t>Online analytical processing (OLAP)</a:t>
            </a:r>
          </a:p>
          <a:p>
            <a:pPr marL="1028700" lvl="1" indent="-455613" eaLnBrk="1" hangingPunct="1">
              <a:lnSpc>
                <a:spcPct val="120000"/>
              </a:lnSpc>
              <a:spcBef>
                <a:spcPct val="5000"/>
              </a:spcBef>
              <a:buFontTx/>
              <a:buBlip>
                <a:blip r:embed="rId2"/>
              </a:buBlip>
            </a:pPr>
            <a:r>
              <a:rPr lang="zh-TW" altLang="en-US" smtClean="0"/>
              <a:t>提供容易使用、功能強大的資料分析</a:t>
            </a:r>
            <a:endParaRPr lang="zh-TW" altLang="en-US" smtClean="0">
              <a:solidFill>
                <a:schemeClr val="tx2"/>
              </a:solidFill>
            </a:endParaRPr>
          </a:p>
          <a:p>
            <a:pPr marL="571500" indent="-571500" eaLnBrk="1" hangingPunct="1">
              <a:lnSpc>
                <a:spcPct val="120000"/>
              </a:lnSpc>
              <a:spcBef>
                <a:spcPct val="5000"/>
              </a:spcBef>
              <a:buFontTx/>
              <a:buBlip>
                <a:blip r:embed="rId2"/>
              </a:buBlip>
            </a:pPr>
            <a:r>
              <a:rPr lang="zh-TW" altLang="en-US" sz="2800" smtClean="0"/>
              <a:t>應用範圍</a:t>
            </a:r>
          </a:p>
          <a:p>
            <a:pPr marL="1028700" lvl="1" indent="-455613" eaLnBrk="1" hangingPunct="1">
              <a:lnSpc>
                <a:spcPct val="120000"/>
              </a:lnSpc>
              <a:spcBef>
                <a:spcPct val="5000"/>
              </a:spcBef>
              <a:buFontTx/>
              <a:buBlip>
                <a:blip r:embed="rId2"/>
              </a:buBlip>
            </a:pPr>
            <a:r>
              <a:rPr lang="zh-TW" altLang="en-US" smtClean="0"/>
              <a:t>從單一桌上型電腦至整個企業伺服器</a:t>
            </a:r>
            <a:endParaRPr lang="zh-TW" altLang="zh-TW" smtClean="0"/>
          </a:p>
          <a:p>
            <a:pPr marL="1028700" lvl="1" indent="-455613" eaLnBrk="1" hangingPunct="1">
              <a:lnSpc>
                <a:spcPct val="120000"/>
              </a:lnSpc>
              <a:spcBef>
                <a:spcPct val="5000"/>
              </a:spcBef>
              <a:buFontTx/>
              <a:buBlip>
                <a:blip r:embed="rId2"/>
              </a:buBlip>
            </a:pPr>
            <a:r>
              <a:rPr lang="zh-TW" altLang="en-US" smtClean="0"/>
              <a:t>支援攜帶型電腦之離線使用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47C6E-DC33-4131-BC07-4B41BBE0C5F8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700338" y="1341438"/>
          <a:ext cx="3813175" cy="4933950"/>
        </p:xfrm>
        <a:graphic>
          <a:graphicData uri="http://schemas.openxmlformats.org/presentationml/2006/ole">
            <p:oleObj spid="_x0000_s3074" name="Photo Editor 影像" r:id="rId3" imgW="3032381" imgH="3924640" progId="MSPhotoEd.3">
              <p:embed/>
            </p:oleObj>
          </a:graphicData>
        </a:graphic>
      </p:graphicFrame>
      <p:sp>
        <p:nvSpPr>
          <p:cNvPr id="1954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Slice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96BFF-1726-4205-9969-A11BCD84D858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411413" y="1125538"/>
          <a:ext cx="4224337" cy="4835525"/>
        </p:xfrm>
        <a:graphic>
          <a:graphicData uri="http://schemas.openxmlformats.org/presentationml/2006/ole">
            <p:oleObj spid="_x0000_s4098" name="Photo Editor 影像" r:id="rId3" imgW="3520745" imgH="4031329" progId="MSPhotoEd.3">
              <p:embed/>
            </p:oleObj>
          </a:graphicData>
        </a:graphic>
      </p:graphicFrame>
      <p:sp>
        <p:nvSpPr>
          <p:cNvPr id="195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Dice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6DEF-3D5C-4E39-9E8D-CCE65074569D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700338" y="1196975"/>
          <a:ext cx="3635375" cy="4705350"/>
        </p:xfrm>
        <a:graphic>
          <a:graphicData uri="http://schemas.openxmlformats.org/presentationml/2006/ole">
            <p:oleObj spid="_x0000_s5122" name="Photo Editor 影像" r:id="rId3" imgW="3032381" imgH="3924640" progId="MSPhotoEd.3">
              <p:embed/>
            </p:oleObj>
          </a:graphicData>
        </a:graphic>
      </p:graphicFrame>
      <p:sp>
        <p:nvSpPr>
          <p:cNvPr id="195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Dice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1261F-C4AF-4969-A37D-37FF88899D75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94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線上分析處理工具多維度分析的功能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268413"/>
            <a:ext cx="8061325" cy="4495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下拉</a:t>
            </a:r>
          </a:p>
          <a:p>
            <a:pPr lvl="1" eaLnBrk="1" hangingPunct="1"/>
            <a:r>
              <a:rPr lang="zh-TW" altLang="en-US" sz="2400" smtClean="0"/>
              <a:t>例如從年度的銷售額往下拉到季，再往下拉到週，再往下拉到日</a:t>
            </a:r>
          </a:p>
          <a:p>
            <a:pPr eaLnBrk="1" hangingPunct="1"/>
            <a:r>
              <a:rPr lang="zh-TW" altLang="en-US" sz="2800" smtClean="0"/>
              <a:t>上轉</a:t>
            </a:r>
          </a:p>
          <a:p>
            <a:pPr lvl="1" eaLnBrk="1" hangingPunct="1"/>
            <a:r>
              <a:rPr lang="en-US" altLang="zh-TW" sz="2400" smtClean="0"/>
              <a:t>OLAP </a:t>
            </a:r>
            <a:r>
              <a:rPr lang="zh-TW" altLang="en-US" sz="2400" smtClean="0"/>
              <a:t>可從日的資料往上整合轉到週，再由週往上轉（</a:t>
            </a:r>
            <a:r>
              <a:rPr lang="en-US" altLang="zh-TW" sz="2400" smtClean="0"/>
              <a:t>Roll Up</a:t>
            </a:r>
            <a:r>
              <a:rPr lang="zh-TW" altLang="en-US" sz="2400" smtClean="0"/>
              <a:t>）到季</a:t>
            </a:r>
          </a:p>
          <a:p>
            <a:pPr eaLnBrk="1" hangingPunct="1"/>
            <a:r>
              <a:rPr lang="zh-TW" altLang="en-US" sz="2800" smtClean="0"/>
              <a:t>旋轉</a:t>
            </a:r>
          </a:p>
          <a:p>
            <a:pPr lvl="1" eaLnBrk="1" hangingPunct="1"/>
            <a:r>
              <a:rPr lang="zh-TW" altLang="en-US" sz="2400" smtClean="0"/>
              <a:t>因為不同的管理者常有不同的資訊需求</a:t>
            </a:r>
          </a:p>
          <a:p>
            <a:pPr lvl="1" eaLnBrk="1" hangingPunct="1"/>
            <a:r>
              <a:rPr lang="en-US" altLang="zh-TW" sz="2400" smtClean="0"/>
              <a:t>OLAP </a:t>
            </a:r>
            <a:r>
              <a:rPr lang="zh-TW" altLang="en-US" sz="2400" smtClean="0"/>
              <a:t>就可以像是把骰子往左邊旋轉（</a:t>
            </a:r>
            <a:r>
              <a:rPr lang="en-US" altLang="zh-TW" sz="2400" smtClean="0"/>
              <a:t>Rotation</a:t>
            </a:r>
            <a:r>
              <a:rPr lang="zh-TW" altLang="en-US" sz="2400" smtClean="0"/>
              <a:t>）了以後，面對的是維度從原來的產品與通路就變成了產品與時 間，此功能提供了決策者很大的彈性</a:t>
            </a: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45A79-27C9-471F-9251-64BA2C640844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24931" name="Rectangle 2"/>
          <p:cNvSpPr>
            <a:spLocks noChangeArrowheads="1"/>
          </p:cNvSpPr>
          <p:nvPr/>
        </p:nvSpPr>
        <p:spPr bwMode="auto">
          <a:xfrm>
            <a:off x="1331913" y="257175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40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      OLAP</a:t>
            </a:r>
            <a:r>
              <a:rPr lang="zh-TW" altLang="en-US" sz="40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及</a:t>
            </a:r>
            <a:r>
              <a:rPr lang="en-US" altLang="zh-TW" sz="40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DATA-MINING</a:t>
            </a:r>
          </a:p>
        </p:txBody>
      </p:sp>
      <p:pic>
        <p:nvPicPr>
          <p:cNvPr id="19589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371600"/>
            <a:ext cx="3886200" cy="3581400"/>
          </a:xfrm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958916" name="Picture 4" descr="BLC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95800" y="2590800"/>
            <a:ext cx="3810000" cy="3757613"/>
          </a:xfrm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5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5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FF972-8C5C-4E1E-9EAF-192606067E47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94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資料探勘</a:t>
            </a:r>
            <a:endParaRPr lang="zh-TW" altLang="en-US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資料探勘的基本概念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mtClean="0"/>
              <a:t>所謂的資料探勘（</a:t>
            </a:r>
            <a:r>
              <a:rPr lang="en-US" altLang="zh-TW" smtClean="0"/>
              <a:t>Data Mining, DM</a:t>
            </a:r>
            <a:r>
              <a:rPr lang="zh-TW" altLang="en-US" smtClean="0"/>
              <a:t>）指的是利用統  計、人工智慧（</a:t>
            </a:r>
            <a:r>
              <a:rPr lang="en-US" altLang="zh-TW" smtClean="0"/>
              <a:t>AI</a:t>
            </a:r>
            <a:r>
              <a:rPr lang="zh-TW" altLang="en-US" smtClean="0"/>
              <a:t>）或其他的分析技術，在企業之大型資料庫（或倉儲）內尋找與發掘事前未知、有效且可付諸行動的資料間隱藏的關係與規則，用來指導企業的決策制定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資料探勘的採用原因與重要性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mtClean="0"/>
              <a:t>提升企業資料的加值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mtClean="0"/>
              <a:t>支援快速的決策分析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mtClean="0"/>
              <a:t>KM </a:t>
            </a:r>
            <a:r>
              <a:rPr lang="zh-TW" altLang="en-US" smtClean="0"/>
              <a:t>的重要知識產生工具</a:t>
            </a:r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01352-F5D8-4ED9-8625-DB2DA77FBD36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94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5486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資料探勘的主要分析類型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343025"/>
            <a:ext cx="8229600" cy="4421188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聯結分析</a:t>
            </a:r>
          </a:p>
          <a:p>
            <a:pPr lvl="1" eaLnBrk="1" hangingPunct="1"/>
            <a:r>
              <a:rPr lang="zh-TW" altLang="en-US" sz="2400" smtClean="0"/>
              <a:t>聯結分析 </a:t>
            </a:r>
            <a:r>
              <a:rPr lang="en-US" altLang="zh-TW" sz="2400" smtClean="0"/>
              <a:t>(Association Rule Analysis)</a:t>
            </a:r>
            <a:r>
              <a:rPr lang="zh-TW" altLang="en-US" sz="2400" smtClean="0"/>
              <a:t>，指出變數與變數間的聯結關係</a:t>
            </a:r>
          </a:p>
          <a:p>
            <a:pPr lvl="1" eaLnBrk="1" hangingPunct="1"/>
            <a:r>
              <a:rPr lang="zh-TW" altLang="en-US" sz="2400" smtClean="0"/>
              <a:t>例如：哪些商品會使顧客一起購買？或哪些顧客特性會買什麼特性的產品？</a:t>
            </a:r>
          </a:p>
          <a:p>
            <a:pPr eaLnBrk="1" hangingPunct="1"/>
            <a:r>
              <a:rPr lang="zh-TW" altLang="en-US" sz="2800" smtClean="0"/>
              <a:t>次序相關分析</a:t>
            </a:r>
          </a:p>
          <a:p>
            <a:pPr lvl="1" eaLnBrk="1" hangingPunct="1"/>
            <a:r>
              <a:rPr lang="zh-TW" altLang="en-US" sz="2400" smtClean="0"/>
              <a:t>即為了找出變數與變數間，事件隨時間而聯結的關係（如哪些貨品之買賣有先後順序）</a:t>
            </a:r>
          </a:p>
          <a:p>
            <a:pPr lvl="1" eaLnBrk="1" hangingPunct="1"/>
            <a:r>
              <a:rPr lang="zh-TW" altLang="en-US" sz="2400" smtClean="0"/>
              <a:t>次序相關分析（</a:t>
            </a:r>
            <a:r>
              <a:rPr lang="en-US" altLang="zh-TW" sz="2400" smtClean="0"/>
              <a:t>Sequential Pattern Analysis</a:t>
            </a:r>
            <a:r>
              <a:rPr lang="zh-TW" altLang="en-US" sz="2400" smtClean="0"/>
              <a:t>）的目的是由一群有時間上次序性的交易中，找出經常出現的交易項目組合，進而瞭解顧客的長期購買行為</a:t>
            </a:r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7D754-3313-481E-80E8-9D216EA33EA6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94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486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資料探勘的主要分析類型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分類分析</a:t>
            </a:r>
          </a:p>
          <a:p>
            <a:pPr lvl="1" eaLnBrk="1" hangingPunct="1"/>
            <a:r>
              <a:rPr lang="zh-TW" altLang="en-US" smtClean="0"/>
              <a:t>藉由目前的分類（</a:t>
            </a:r>
            <a:r>
              <a:rPr lang="en-US" altLang="zh-TW" smtClean="0"/>
              <a:t>Classification</a:t>
            </a:r>
            <a:r>
              <a:rPr lang="zh-TW" altLang="en-US" smtClean="0"/>
              <a:t>），推論出一套最有效的規則來識別群體的類型。</a:t>
            </a:r>
          </a:p>
          <a:p>
            <a:pPr lvl="1" eaLnBrk="1" hangingPunct="1"/>
            <a:r>
              <a:rPr lang="zh-TW" altLang="en-US" smtClean="0"/>
              <a:t>詳細地講，分類分析是從已知類別的物件集合中，依據其屬性（可能影響物件類別的變數）建立一個分類模式（如決策樹或決策法則）來描述物件屬性與類別之關係。</a:t>
            </a: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D3595-040A-4CFD-84D6-A14288294FAA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94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41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資料探勘的主要分析類型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群集分析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400" smtClean="0"/>
              <a:t>係利用一些特性的組合來對樣本作群體的分類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400" smtClean="0"/>
              <a:t>詳細地講，設定一組由多個屬性描述其特性的物件集合，群集分析根據物件間的相似性，將這些物件分成群集，使得每個群集內的成員具有高度的相似性，而不同群集間之物件具有高度的不相似性。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預測分析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400" smtClean="0"/>
              <a:t>預測分析（</a:t>
            </a:r>
            <a:r>
              <a:rPr lang="en-US" altLang="zh-TW" sz="2400" smtClean="0"/>
              <a:t>Forecasting Analysis</a:t>
            </a:r>
            <a:r>
              <a:rPr lang="zh-TW" altLang="en-US" sz="2400" smtClean="0"/>
              <a:t>）係以歷史資料來預測未來的走向，例如根據過去資料，未來</a:t>
            </a:r>
            <a:r>
              <a:rPr lang="en-US" altLang="zh-TW" sz="2400" smtClean="0"/>
              <a:t>10</a:t>
            </a:r>
            <a:r>
              <a:rPr lang="zh-TW" altLang="en-US" sz="2400" smtClean="0"/>
              <a:t>個月企業產品的銷售成長率如何。</a:t>
            </a: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6BACC-2984-4D3C-99E9-E0964A14D72C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95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DM </a:t>
            </a:r>
            <a:r>
              <a:rPr lang="zh-TW" altLang="zh-TW" smtClean="0"/>
              <a:t>如何應用在企業中</a:t>
            </a:r>
            <a:endParaRPr lang="zh-TW" altLang="en-US" smtClean="0"/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543800" cy="4646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市場區隔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係找出會購買相同產品顧客的共通特性。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顧客流失（</a:t>
            </a:r>
            <a:r>
              <a:rPr lang="en-US" altLang="zh-TW" sz="2800" smtClean="0"/>
              <a:t>Customer Chun</a:t>
            </a:r>
            <a:r>
              <a:rPr lang="zh-TW" altLang="en-US" sz="2800" smtClean="0"/>
              <a:t>）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顧客流失係預測哪些顧客可能會流失到其他競爭者。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偵測詐欺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找出可能是詐騙的交易行為。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直接行銷（</a:t>
            </a:r>
            <a:r>
              <a:rPr lang="en-US" altLang="zh-TW" sz="2800" smtClean="0"/>
              <a:t>Direct Marketing</a:t>
            </a:r>
            <a:r>
              <a:rPr lang="zh-TW" altLang="en-US" sz="2800" smtClean="0"/>
              <a:t>）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預測每個顧客在網站上最有興趣看到的項目。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市場購物籃分析（</a:t>
            </a:r>
            <a:r>
              <a:rPr lang="en-US" altLang="zh-TW" sz="2800" smtClean="0"/>
              <a:t>Market Basket</a:t>
            </a:r>
            <a:r>
              <a:rPr lang="zh-TW" altLang="en-US" sz="2800" smtClean="0"/>
              <a:t>）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是為了找出會同時購買的產品或服務。</a:t>
            </a: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8F80-B51E-4584-8305-02CEA041A27D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93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資料倉儲</a:t>
            </a:r>
            <a:endParaRPr lang="zh-TW" altLang="en-US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z="2400" smtClean="0"/>
              <a:t>資料倉儲（</a:t>
            </a:r>
            <a:r>
              <a:rPr lang="en-US" altLang="zh-TW" sz="2400" smtClean="0"/>
              <a:t>DW</a:t>
            </a:r>
            <a:r>
              <a:rPr lang="zh-TW" altLang="en-US" sz="2400" smtClean="0"/>
              <a:t>）指的是具有主題導向（</a:t>
            </a:r>
            <a:r>
              <a:rPr lang="en-US" altLang="zh-TW" sz="2400" smtClean="0"/>
              <a:t>Subject-Oriented</a:t>
            </a:r>
            <a:r>
              <a:rPr lang="zh-TW" altLang="en-US" sz="2400" smtClean="0"/>
              <a:t>）、整合性（</a:t>
            </a:r>
            <a:r>
              <a:rPr lang="en-US" altLang="zh-TW" sz="2400" smtClean="0"/>
              <a:t>Integrated</a:t>
            </a:r>
            <a:r>
              <a:rPr lang="zh-TW" altLang="en-US" sz="2400" smtClean="0"/>
              <a:t>）、時間差異性（</a:t>
            </a:r>
            <a:r>
              <a:rPr lang="en-US" altLang="zh-TW" sz="2400" smtClean="0"/>
              <a:t>Time-Variant</a:t>
            </a:r>
            <a:r>
              <a:rPr lang="zh-TW" altLang="en-US" sz="2400" smtClean="0"/>
              <a:t>）、不變動性（</a:t>
            </a:r>
            <a:r>
              <a:rPr lang="en-US" altLang="zh-TW" sz="2400" smtClean="0"/>
              <a:t>Nonvolatile</a:t>
            </a:r>
            <a:r>
              <a:rPr lang="zh-TW" altLang="en-US" sz="2400" smtClean="0"/>
              <a:t>）特性的一種管理性資料庫，目的在於能快速支援使用者的管理決策。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smtClean="0"/>
              <a:t>DW </a:t>
            </a:r>
            <a:r>
              <a:rPr lang="zh-TW" altLang="en-US" sz="2400" smtClean="0"/>
              <a:t>的主要特色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000" smtClean="0"/>
              <a:t>主題導向的資料組織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000" smtClean="0"/>
              <a:t>多維度的資料結構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000" smtClean="0"/>
              <a:t>資料的整合性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000" smtClean="0"/>
              <a:t>資料的一致性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000" smtClean="0"/>
              <a:t>資料的時間差異性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000" smtClean="0"/>
              <a:t>資料的不變動性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2000" smtClean="0"/>
              <a:t>主∕從式架構</a:t>
            </a: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A6897-81CD-452C-82B5-A39A751B818D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58888" y="1628775"/>
            <a:ext cx="6840537" cy="3527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傳統的資料管理與 </a:t>
            </a:r>
            <a:r>
              <a:rPr lang="en-US" altLang="en-US" smtClean="0"/>
              <a:t>DW</a:t>
            </a:r>
            <a:endParaRPr lang="en-US" altLang="zh-TW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298575" y="1781175"/>
          <a:ext cx="6629400" cy="3422650"/>
        </p:xfrm>
        <a:graphic>
          <a:graphicData uri="http://schemas.openxmlformats.org/presentationml/2006/ole">
            <p:oleObj spid="_x0000_s1026" name="文件" r:id="rId3" imgW="5319360" imgH="2894040" progId="Word.Document.8">
              <p:embed/>
            </p:oleObj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419475" y="6165850"/>
            <a:ext cx="231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latin typeface="Times New Roman" pitchFamily="18" charset="0"/>
                <a:ea typeface="標楷體" pitchFamily="65" charset="-120"/>
              </a:rPr>
              <a:t>資料來源：林東清</a:t>
            </a:r>
            <a:r>
              <a:rPr lang="en-US" altLang="zh-TW" sz="160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, 2004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48111-FF3A-40AC-8FE5-D10E74353609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862138" y="228600"/>
            <a:ext cx="7053262" cy="6588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2155825" y="293688"/>
            <a:ext cx="1322388" cy="52705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順序檔</a:t>
            </a: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3844925" y="293688"/>
            <a:ext cx="1322388" cy="52705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非關聯式</a:t>
            </a: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5535613" y="293688"/>
            <a:ext cx="1322387" cy="52705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關聯式</a:t>
            </a:r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>
            <a:off x="7151688" y="293688"/>
            <a:ext cx="1322387" cy="52705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外部資料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1862138" y="952500"/>
            <a:ext cx="7053262" cy="5921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2155825" y="952500"/>
            <a:ext cx="881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存取調解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3551238" y="952500"/>
            <a:ext cx="882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擷取條件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4873625" y="952500"/>
            <a:ext cx="882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萃取壓縮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6049963" y="952500"/>
            <a:ext cx="124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過濾      日常管理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7593013" y="952500"/>
            <a:ext cx="881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刪除載入</a:t>
            </a: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1862138" y="1611313"/>
            <a:ext cx="7053262" cy="788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4" name="AutoShape 15"/>
          <p:cNvSpPr>
            <a:spLocks noChangeArrowheads="1"/>
          </p:cNvSpPr>
          <p:nvPr/>
        </p:nvSpPr>
        <p:spPr bwMode="auto">
          <a:xfrm>
            <a:off x="1935163" y="1676400"/>
            <a:ext cx="6832600" cy="657225"/>
          </a:xfrm>
          <a:prstGeom prst="can">
            <a:avLst>
              <a:gd name="adj" fmla="val 29514"/>
            </a:avLst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4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關聯式資料庫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2522538" y="24003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2376488" y="19399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詳細資料</a:t>
            </a:r>
          </a:p>
        </p:txBody>
      </p:sp>
      <p:sp>
        <p:nvSpPr>
          <p:cNvPr id="7187" name="Text Box 18"/>
          <p:cNvSpPr txBox="1">
            <a:spLocks noChangeArrowheads="1"/>
          </p:cNvSpPr>
          <p:nvPr/>
        </p:nvSpPr>
        <p:spPr bwMode="auto">
          <a:xfrm>
            <a:off x="7593013" y="1808163"/>
            <a:ext cx="102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真理的唯一性</a:t>
            </a:r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1862138" y="2465388"/>
            <a:ext cx="7053262" cy="7905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9" name="Text Box 20"/>
          <p:cNvSpPr txBox="1">
            <a:spLocks noChangeArrowheads="1"/>
          </p:cNvSpPr>
          <p:nvPr/>
        </p:nvSpPr>
        <p:spPr bwMode="auto">
          <a:xfrm>
            <a:off x="5021263" y="2400300"/>
            <a:ext cx="808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原始</a:t>
            </a:r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2670175" y="2860675"/>
            <a:ext cx="80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目標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4065588" y="2927350"/>
            <a:ext cx="808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目標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5756275" y="2927350"/>
            <a:ext cx="80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目標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7151688" y="2927350"/>
            <a:ext cx="808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目標</a:t>
            </a:r>
          </a:p>
        </p:txBody>
      </p:sp>
      <p:sp>
        <p:nvSpPr>
          <p:cNvPr id="7194" name="Line 25"/>
          <p:cNvSpPr>
            <a:spLocks noChangeShapeType="1"/>
          </p:cNvSpPr>
          <p:nvPr/>
        </p:nvSpPr>
        <p:spPr bwMode="auto">
          <a:xfrm flipH="1">
            <a:off x="3184525" y="2597150"/>
            <a:ext cx="1763713" cy="2635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195" name="Line 26"/>
          <p:cNvSpPr>
            <a:spLocks noChangeShapeType="1"/>
          </p:cNvSpPr>
          <p:nvPr/>
        </p:nvSpPr>
        <p:spPr bwMode="auto">
          <a:xfrm flipH="1">
            <a:off x="4652963" y="2728913"/>
            <a:ext cx="514350" cy="1984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196" name="Line 27"/>
          <p:cNvSpPr>
            <a:spLocks noChangeShapeType="1"/>
          </p:cNvSpPr>
          <p:nvPr/>
        </p:nvSpPr>
        <p:spPr bwMode="auto">
          <a:xfrm>
            <a:off x="5387975" y="2728913"/>
            <a:ext cx="661988" cy="1984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197" name="Line 28"/>
          <p:cNvSpPr>
            <a:spLocks noChangeShapeType="1"/>
          </p:cNvSpPr>
          <p:nvPr/>
        </p:nvSpPr>
        <p:spPr bwMode="auto">
          <a:xfrm>
            <a:off x="5681663" y="2597150"/>
            <a:ext cx="1763712" cy="33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198" name="Rectangle 29"/>
          <p:cNvSpPr>
            <a:spLocks noChangeArrowheads="1"/>
          </p:cNvSpPr>
          <p:nvPr/>
        </p:nvSpPr>
        <p:spPr bwMode="auto">
          <a:xfrm>
            <a:off x="1862138" y="3321050"/>
            <a:ext cx="7053262" cy="7905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99" name="AutoShape 30"/>
          <p:cNvSpPr>
            <a:spLocks noChangeArrowheads="1"/>
          </p:cNvSpPr>
          <p:nvPr/>
        </p:nvSpPr>
        <p:spPr bwMode="auto">
          <a:xfrm>
            <a:off x="2155825" y="3387725"/>
            <a:ext cx="1322388" cy="657225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16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行銷財務</a:t>
            </a:r>
          </a:p>
          <a:p>
            <a:pPr algn="ctr" eaLnBrk="0" hangingPunct="0"/>
            <a:r>
              <a:rPr kumimoji="0" lang="zh-TW" altLang="en-US" sz="16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人員銷售</a:t>
            </a:r>
          </a:p>
        </p:txBody>
      </p:sp>
      <p:sp>
        <p:nvSpPr>
          <p:cNvPr id="7200" name="AutoShape 31"/>
          <p:cNvSpPr>
            <a:spLocks noChangeArrowheads="1"/>
          </p:cNvSpPr>
          <p:nvPr/>
        </p:nvSpPr>
        <p:spPr bwMode="auto">
          <a:xfrm>
            <a:off x="3698875" y="3387725"/>
            <a:ext cx="1322388" cy="657225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16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地理區域</a:t>
            </a:r>
          </a:p>
          <a:p>
            <a:pPr algn="ctr" eaLnBrk="0" hangingPunct="0"/>
            <a:r>
              <a:rPr kumimoji="0" lang="zh-TW" altLang="en-US" sz="16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位置</a:t>
            </a:r>
          </a:p>
        </p:txBody>
      </p:sp>
      <p:sp>
        <p:nvSpPr>
          <p:cNvPr id="7201" name="AutoShape 32"/>
          <p:cNvSpPr>
            <a:spLocks noChangeArrowheads="1"/>
          </p:cNvSpPr>
          <p:nvPr/>
        </p:nvSpPr>
        <p:spPr bwMode="auto">
          <a:xfrm>
            <a:off x="5387975" y="3387725"/>
            <a:ext cx="1322388" cy="657225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16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顧客與</a:t>
            </a:r>
          </a:p>
          <a:p>
            <a:pPr algn="ctr" eaLnBrk="0" hangingPunct="0"/>
            <a:r>
              <a:rPr kumimoji="0" lang="zh-TW" altLang="en-US" sz="16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服務歷史</a:t>
            </a:r>
          </a:p>
        </p:txBody>
      </p:sp>
      <p:sp>
        <p:nvSpPr>
          <p:cNvPr id="7202" name="AutoShape 33"/>
          <p:cNvSpPr>
            <a:spLocks noChangeArrowheads="1"/>
          </p:cNvSpPr>
          <p:nvPr/>
        </p:nvSpPr>
        <p:spPr bwMode="auto">
          <a:xfrm>
            <a:off x="7224713" y="3346450"/>
            <a:ext cx="1323975" cy="7239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16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競爭者</a:t>
            </a:r>
          </a:p>
          <a:p>
            <a:pPr algn="ctr" eaLnBrk="0" hangingPunct="0"/>
            <a:r>
              <a:rPr kumimoji="0" lang="zh-TW" altLang="en-US" sz="16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事業夥伴</a:t>
            </a:r>
          </a:p>
          <a:p>
            <a:pPr algn="ctr" eaLnBrk="0" hangingPunct="0"/>
            <a:r>
              <a:rPr kumimoji="0" lang="zh-TW" altLang="en-US" sz="16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供應商</a:t>
            </a:r>
          </a:p>
        </p:txBody>
      </p:sp>
      <p:sp>
        <p:nvSpPr>
          <p:cNvPr id="7203" name="Rectangle 34"/>
          <p:cNvSpPr>
            <a:spLocks noChangeArrowheads="1"/>
          </p:cNvSpPr>
          <p:nvPr/>
        </p:nvSpPr>
        <p:spPr bwMode="auto">
          <a:xfrm>
            <a:off x="1835150" y="4176713"/>
            <a:ext cx="7080250" cy="100488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04" name="Rectangle 35"/>
          <p:cNvSpPr>
            <a:spLocks noChangeArrowheads="1"/>
          </p:cNvSpPr>
          <p:nvPr/>
        </p:nvSpPr>
        <p:spPr bwMode="auto">
          <a:xfrm>
            <a:off x="1835150" y="5229225"/>
            <a:ext cx="708025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05" name="Line 36"/>
          <p:cNvSpPr>
            <a:spLocks noChangeShapeType="1"/>
          </p:cNvSpPr>
          <p:nvPr/>
        </p:nvSpPr>
        <p:spPr bwMode="auto">
          <a:xfrm flipH="1">
            <a:off x="2301875" y="4243388"/>
            <a:ext cx="514350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206" name="Oval 37"/>
          <p:cNvSpPr>
            <a:spLocks noChangeArrowheads="1"/>
          </p:cNvSpPr>
          <p:nvPr/>
        </p:nvSpPr>
        <p:spPr bwMode="auto">
          <a:xfrm>
            <a:off x="2228850" y="4308475"/>
            <a:ext cx="293688" cy="196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07" name="Oval 38"/>
          <p:cNvSpPr>
            <a:spLocks noChangeArrowheads="1"/>
          </p:cNvSpPr>
          <p:nvPr/>
        </p:nvSpPr>
        <p:spPr bwMode="auto">
          <a:xfrm>
            <a:off x="2670175" y="4440238"/>
            <a:ext cx="293688" cy="19685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08" name="Text Box 39"/>
          <p:cNvSpPr txBox="1">
            <a:spLocks noChangeArrowheads="1"/>
          </p:cNvSpPr>
          <p:nvPr/>
        </p:nvSpPr>
        <p:spPr bwMode="auto">
          <a:xfrm>
            <a:off x="1862138" y="4176713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2000">
                <a:solidFill>
                  <a:schemeClr val="bg2"/>
                </a:solidFill>
                <a:latin typeface="Times New Roman" pitchFamily="18" charset="0"/>
              </a:rPr>
              <a:t>c1</a:t>
            </a:r>
          </a:p>
        </p:txBody>
      </p:sp>
      <p:sp>
        <p:nvSpPr>
          <p:cNvPr id="7209" name="Text Box 40"/>
          <p:cNvSpPr txBox="1">
            <a:spLocks noChangeArrowheads="1"/>
          </p:cNvSpPr>
          <p:nvPr/>
        </p:nvSpPr>
        <p:spPr bwMode="auto">
          <a:xfrm>
            <a:off x="2890838" y="450532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2000">
                <a:solidFill>
                  <a:schemeClr val="bg2"/>
                </a:solidFill>
                <a:latin typeface="Times New Roman" pitchFamily="18" charset="0"/>
              </a:rPr>
              <a:t>c2</a:t>
            </a:r>
          </a:p>
        </p:txBody>
      </p:sp>
      <p:sp>
        <p:nvSpPr>
          <p:cNvPr id="7210" name="Text Box 41"/>
          <p:cNvSpPr txBox="1">
            <a:spLocks noChangeArrowheads="1"/>
          </p:cNvSpPr>
          <p:nvPr/>
        </p:nvSpPr>
        <p:spPr bwMode="auto">
          <a:xfrm>
            <a:off x="2155825" y="4665663"/>
            <a:ext cx="881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集群</a:t>
            </a:r>
          </a:p>
        </p:txBody>
      </p:sp>
      <p:graphicFrame>
        <p:nvGraphicFramePr>
          <p:cNvPr id="7170" name="Object 42"/>
          <p:cNvGraphicFramePr>
            <a:graphicFrameLocks noChangeAspect="1"/>
          </p:cNvGraphicFramePr>
          <p:nvPr/>
        </p:nvGraphicFramePr>
        <p:xfrm>
          <a:off x="3551238" y="4243388"/>
          <a:ext cx="882650" cy="401637"/>
        </p:xfrm>
        <a:graphic>
          <a:graphicData uri="http://schemas.openxmlformats.org/presentationml/2006/ole">
            <p:oleObj spid="_x0000_s2050" name="Equation" r:id="rId3" imgW="672840" imgH="342720" progId="Equation.3">
              <p:embed/>
            </p:oleObj>
          </a:graphicData>
        </a:graphic>
      </p:graphicFrame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3624263" y="4637088"/>
            <a:ext cx="117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3478213" y="4572000"/>
            <a:ext cx="147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類神經網路</a:t>
            </a:r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8107363" y="4176713"/>
            <a:ext cx="220662" cy="1984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H="1">
            <a:off x="7947025" y="4333875"/>
            <a:ext cx="192088" cy="1190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8299450" y="4349750"/>
            <a:ext cx="174625" cy="1555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7813675" y="4440238"/>
            <a:ext cx="220663" cy="196850"/>
          </a:xfrm>
          <a:prstGeom prst="rect">
            <a:avLst/>
          </a:prstGeom>
          <a:solidFill>
            <a:srgbClr val="00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8328025" y="4414838"/>
            <a:ext cx="220663" cy="1984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>
            <a:off x="8328025" y="4621213"/>
            <a:ext cx="58738" cy="1476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8534400" y="4595813"/>
            <a:ext cx="174625" cy="1571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8180388" y="4745038"/>
            <a:ext cx="220662" cy="196850"/>
          </a:xfrm>
          <a:prstGeom prst="rect">
            <a:avLst/>
          </a:prstGeom>
          <a:solidFill>
            <a:srgbClr val="00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8621713" y="4745038"/>
            <a:ext cx="220662" cy="196850"/>
          </a:xfrm>
          <a:prstGeom prst="rect">
            <a:avLst/>
          </a:prstGeom>
          <a:solidFill>
            <a:srgbClr val="00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7299325" y="4637088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決策樹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00400" y="5253038"/>
            <a:ext cx="955675" cy="612775"/>
            <a:chOff x="952" y="3648"/>
            <a:chExt cx="624" cy="447"/>
          </a:xfrm>
        </p:grpSpPr>
        <p:sp>
          <p:nvSpPr>
            <p:cNvPr id="7241" name="AutoShape 56"/>
            <p:cNvSpPr>
              <a:spLocks noChangeArrowheads="1"/>
            </p:cNvSpPr>
            <p:nvPr/>
          </p:nvSpPr>
          <p:spPr bwMode="auto">
            <a:xfrm>
              <a:off x="952" y="3648"/>
              <a:ext cx="624" cy="432"/>
            </a:xfrm>
            <a:prstGeom prst="cube">
              <a:avLst>
                <a:gd name="adj" fmla="val 25000"/>
              </a:avLst>
            </a:prstGeom>
            <a:solidFill>
              <a:srgbClr val="FFCC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242" name="Line 57"/>
            <p:cNvSpPr>
              <a:spLocks noChangeShapeType="1"/>
            </p:cNvSpPr>
            <p:nvPr/>
          </p:nvSpPr>
          <p:spPr bwMode="auto">
            <a:xfrm>
              <a:off x="952" y="3840"/>
              <a:ext cx="5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43" name="Line 58"/>
            <p:cNvSpPr>
              <a:spLocks noChangeShapeType="1"/>
            </p:cNvSpPr>
            <p:nvPr/>
          </p:nvSpPr>
          <p:spPr bwMode="auto">
            <a:xfrm>
              <a:off x="952" y="3918"/>
              <a:ext cx="5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44" name="Line 59"/>
            <p:cNvSpPr>
              <a:spLocks noChangeShapeType="1"/>
            </p:cNvSpPr>
            <p:nvPr/>
          </p:nvSpPr>
          <p:spPr bwMode="auto">
            <a:xfrm>
              <a:off x="952" y="3984"/>
              <a:ext cx="5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45" name="Line 60"/>
            <p:cNvSpPr>
              <a:spLocks noChangeShapeType="1"/>
            </p:cNvSpPr>
            <p:nvPr/>
          </p:nvSpPr>
          <p:spPr bwMode="auto">
            <a:xfrm>
              <a:off x="1528" y="3696"/>
              <a:ext cx="0" cy="3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46" name="Line 61"/>
            <p:cNvSpPr>
              <a:spLocks noChangeShapeType="1"/>
            </p:cNvSpPr>
            <p:nvPr/>
          </p:nvSpPr>
          <p:spPr bwMode="auto">
            <a:xfrm flipV="1">
              <a:off x="1480" y="3744"/>
              <a:ext cx="96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47" name="Line 62"/>
            <p:cNvSpPr>
              <a:spLocks noChangeShapeType="1"/>
            </p:cNvSpPr>
            <p:nvPr/>
          </p:nvSpPr>
          <p:spPr bwMode="auto">
            <a:xfrm flipV="1">
              <a:off x="1477" y="3822"/>
              <a:ext cx="96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48" name="Line 63"/>
            <p:cNvSpPr>
              <a:spLocks noChangeShapeType="1"/>
            </p:cNvSpPr>
            <p:nvPr/>
          </p:nvSpPr>
          <p:spPr bwMode="auto">
            <a:xfrm flipV="1">
              <a:off x="1477" y="3894"/>
              <a:ext cx="96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49" name="Line 64"/>
            <p:cNvSpPr>
              <a:spLocks noChangeShapeType="1"/>
            </p:cNvSpPr>
            <p:nvPr/>
          </p:nvSpPr>
          <p:spPr bwMode="auto">
            <a:xfrm>
              <a:off x="1048" y="3744"/>
              <a:ext cx="0" cy="3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50" name="Line 65"/>
            <p:cNvSpPr>
              <a:spLocks noChangeShapeType="1"/>
            </p:cNvSpPr>
            <p:nvPr/>
          </p:nvSpPr>
          <p:spPr bwMode="auto">
            <a:xfrm>
              <a:off x="1144" y="3741"/>
              <a:ext cx="0" cy="3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51" name="Line 66"/>
            <p:cNvSpPr>
              <a:spLocks noChangeShapeType="1"/>
            </p:cNvSpPr>
            <p:nvPr/>
          </p:nvSpPr>
          <p:spPr bwMode="auto">
            <a:xfrm>
              <a:off x="1240" y="3759"/>
              <a:ext cx="0" cy="3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52" name="Line 67"/>
            <p:cNvSpPr>
              <a:spLocks noChangeShapeType="1"/>
            </p:cNvSpPr>
            <p:nvPr/>
          </p:nvSpPr>
          <p:spPr bwMode="auto">
            <a:xfrm>
              <a:off x="1336" y="3744"/>
              <a:ext cx="0" cy="3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53" name="Line 68"/>
            <p:cNvSpPr>
              <a:spLocks noChangeShapeType="1"/>
            </p:cNvSpPr>
            <p:nvPr/>
          </p:nvSpPr>
          <p:spPr bwMode="auto">
            <a:xfrm flipH="1">
              <a:off x="1000" y="3696"/>
              <a:ext cx="5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54" name="Line 69"/>
            <p:cNvSpPr>
              <a:spLocks noChangeShapeType="1"/>
            </p:cNvSpPr>
            <p:nvPr/>
          </p:nvSpPr>
          <p:spPr bwMode="auto">
            <a:xfrm flipV="1">
              <a:off x="1048" y="3648"/>
              <a:ext cx="144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55" name="Line 70"/>
            <p:cNvSpPr>
              <a:spLocks noChangeShapeType="1"/>
            </p:cNvSpPr>
            <p:nvPr/>
          </p:nvSpPr>
          <p:spPr bwMode="auto">
            <a:xfrm flipV="1">
              <a:off x="1144" y="3648"/>
              <a:ext cx="144" cy="10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56" name="Line 71"/>
            <p:cNvSpPr>
              <a:spLocks noChangeShapeType="1"/>
            </p:cNvSpPr>
            <p:nvPr/>
          </p:nvSpPr>
          <p:spPr bwMode="auto">
            <a:xfrm flipV="1">
              <a:off x="1240" y="3648"/>
              <a:ext cx="144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57" name="Line 72"/>
            <p:cNvSpPr>
              <a:spLocks noChangeShapeType="1"/>
            </p:cNvSpPr>
            <p:nvPr/>
          </p:nvSpPr>
          <p:spPr bwMode="auto">
            <a:xfrm flipV="1">
              <a:off x="1336" y="3648"/>
              <a:ext cx="144" cy="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</p:grpSp>
      <p:pic>
        <p:nvPicPr>
          <p:cNvPr id="7224" name="Picture 73" descr="BS005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253038"/>
            <a:ext cx="10953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5" name="Picture 74" descr="BD0497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329238"/>
            <a:ext cx="11636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6" name="Text Box 75"/>
          <p:cNvSpPr txBox="1">
            <a:spLocks noChangeArrowheads="1"/>
          </p:cNvSpPr>
          <p:nvPr/>
        </p:nvSpPr>
        <p:spPr bwMode="auto">
          <a:xfrm>
            <a:off x="685800" y="341313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原始資料</a:t>
            </a:r>
          </a:p>
        </p:txBody>
      </p:sp>
      <p:sp>
        <p:nvSpPr>
          <p:cNvPr id="7227" name="Text Box 76"/>
          <p:cNvSpPr txBox="1">
            <a:spLocks noChangeArrowheads="1"/>
          </p:cNvSpPr>
          <p:nvPr/>
        </p:nvSpPr>
        <p:spPr bwMode="auto">
          <a:xfrm>
            <a:off x="685800" y="1077913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資料轉換</a:t>
            </a:r>
          </a:p>
        </p:txBody>
      </p:sp>
      <p:sp>
        <p:nvSpPr>
          <p:cNvPr id="7228" name="Text Box 77"/>
          <p:cNvSpPr txBox="1">
            <a:spLocks noChangeArrowheads="1"/>
          </p:cNvSpPr>
          <p:nvPr/>
        </p:nvSpPr>
        <p:spPr bwMode="auto">
          <a:xfrm>
            <a:off x="323850" y="1673225"/>
            <a:ext cx="1516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企業級資料倉儲</a:t>
            </a:r>
          </a:p>
        </p:txBody>
      </p:sp>
      <p:sp>
        <p:nvSpPr>
          <p:cNvPr id="7229" name="Text Box 78"/>
          <p:cNvSpPr txBox="1">
            <a:spLocks noChangeArrowheads="1"/>
          </p:cNvSpPr>
          <p:nvPr/>
        </p:nvSpPr>
        <p:spPr bwMode="auto">
          <a:xfrm>
            <a:off x="323850" y="2706688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複製及傳遞</a:t>
            </a:r>
          </a:p>
        </p:txBody>
      </p:sp>
      <p:sp>
        <p:nvSpPr>
          <p:cNvPr id="7230" name="Text Box 79"/>
          <p:cNvSpPr txBox="1">
            <a:spLocks noChangeArrowheads="1"/>
          </p:cNvSpPr>
          <p:nvPr/>
        </p:nvSpPr>
        <p:spPr bwMode="auto">
          <a:xfrm>
            <a:off x="685800" y="343535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資料超市</a:t>
            </a:r>
          </a:p>
        </p:txBody>
      </p:sp>
      <p:sp>
        <p:nvSpPr>
          <p:cNvPr id="7231" name="Text Box 80"/>
          <p:cNvSpPr txBox="1">
            <a:spLocks noChangeArrowheads="1"/>
          </p:cNvSpPr>
          <p:nvPr/>
        </p:nvSpPr>
        <p:spPr bwMode="auto">
          <a:xfrm>
            <a:off x="323850" y="4249738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資料探勘</a:t>
            </a:r>
          </a:p>
        </p:txBody>
      </p:sp>
      <p:sp>
        <p:nvSpPr>
          <p:cNvPr id="7232" name="Text Box 81"/>
          <p:cNvSpPr txBox="1">
            <a:spLocks noChangeArrowheads="1"/>
          </p:cNvSpPr>
          <p:nvPr/>
        </p:nvSpPr>
        <p:spPr bwMode="auto">
          <a:xfrm>
            <a:off x="685800" y="5303838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結果展現</a:t>
            </a:r>
          </a:p>
        </p:txBody>
      </p:sp>
      <p:pic>
        <p:nvPicPr>
          <p:cNvPr id="7233" name="Picture 82" descr="bu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4475" y="4225925"/>
            <a:ext cx="4127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4" name="Text Box 83"/>
          <p:cNvSpPr txBox="1">
            <a:spLocks noChangeArrowheads="1"/>
          </p:cNvSpPr>
          <p:nvPr/>
        </p:nvSpPr>
        <p:spPr bwMode="auto">
          <a:xfrm>
            <a:off x="4953000" y="4625975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菜籃分析</a:t>
            </a:r>
          </a:p>
        </p:txBody>
      </p:sp>
      <p:sp>
        <p:nvSpPr>
          <p:cNvPr id="7235" name="Text Box 84"/>
          <p:cNvSpPr txBox="1">
            <a:spLocks noChangeArrowheads="1"/>
          </p:cNvSpPr>
          <p:nvPr/>
        </p:nvSpPr>
        <p:spPr bwMode="auto">
          <a:xfrm>
            <a:off x="6096000" y="47244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統計運算</a:t>
            </a:r>
          </a:p>
        </p:txBody>
      </p:sp>
      <p:pic>
        <p:nvPicPr>
          <p:cNvPr id="7236" name="Picture 85" descr="BS02064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191000"/>
            <a:ext cx="7350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7" name="Text Box 86"/>
          <p:cNvSpPr txBox="1">
            <a:spLocks noChangeArrowheads="1"/>
          </p:cNvSpPr>
          <p:nvPr/>
        </p:nvSpPr>
        <p:spPr bwMode="auto">
          <a:xfrm>
            <a:off x="3200400" y="5862638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多維面</a:t>
            </a:r>
          </a:p>
        </p:txBody>
      </p:sp>
      <p:sp>
        <p:nvSpPr>
          <p:cNvPr id="7238" name="Text Box 87"/>
          <p:cNvSpPr txBox="1">
            <a:spLocks noChangeArrowheads="1"/>
          </p:cNvSpPr>
          <p:nvPr/>
        </p:nvSpPr>
        <p:spPr bwMode="auto">
          <a:xfrm>
            <a:off x="5105400" y="5786438"/>
            <a:ext cx="128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2000">
                <a:solidFill>
                  <a:srgbClr val="FF6600"/>
                </a:solidFill>
                <a:latin typeface="Times New Roman" pitchFamily="18" charset="0"/>
              </a:rPr>
              <a:t>EIS/DSS</a:t>
            </a:r>
          </a:p>
        </p:txBody>
      </p:sp>
      <p:sp>
        <p:nvSpPr>
          <p:cNvPr id="7239" name="Text Box 88"/>
          <p:cNvSpPr txBox="1">
            <a:spLocks noChangeArrowheads="1"/>
          </p:cNvSpPr>
          <p:nvPr/>
        </p:nvSpPr>
        <p:spPr bwMode="auto">
          <a:xfrm>
            <a:off x="7315200" y="5786438"/>
            <a:ext cx="12874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試算表</a:t>
            </a:r>
          </a:p>
        </p:txBody>
      </p:sp>
      <p:sp>
        <p:nvSpPr>
          <p:cNvPr id="7240" name="Text Box 89"/>
          <p:cNvSpPr txBox="1">
            <a:spLocks noChangeArrowheads="1"/>
          </p:cNvSpPr>
          <p:nvPr/>
        </p:nvSpPr>
        <p:spPr bwMode="auto">
          <a:xfrm>
            <a:off x="2667000" y="6400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CA15B-5C0E-43A0-B8A0-E7E81B02273B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94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資訊倉儲與資料超市</a:t>
            </a:r>
            <a:endParaRPr lang="zh-TW" altLang="en-US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343025"/>
            <a:ext cx="7980363" cy="4421188"/>
          </a:xfrm>
        </p:spPr>
        <p:txBody>
          <a:bodyPr/>
          <a:lstStyle/>
          <a:p>
            <a:pPr eaLnBrk="1" hangingPunct="1"/>
            <a:r>
              <a:rPr lang="zh-TW" altLang="en-US" smtClean="0"/>
              <a:t>資料超市為 </a:t>
            </a:r>
            <a:r>
              <a:rPr lang="en-US" altLang="zh-TW" smtClean="0"/>
              <a:t>DW </a:t>
            </a:r>
            <a:r>
              <a:rPr lang="zh-TW" altLang="en-US" smtClean="0"/>
              <a:t>複製（</a:t>
            </a:r>
            <a:r>
              <a:rPr lang="en-US" altLang="zh-TW" smtClean="0"/>
              <a:t>Replicated</a:t>
            </a:r>
            <a:r>
              <a:rPr lang="zh-TW" altLang="en-US" smtClean="0"/>
              <a:t>）的一部分子集合之資料的組合，其設計目的是專門為支援某些特定的部門（行銷 </a:t>
            </a:r>
            <a:r>
              <a:rPr lang="en-US" altLang="zh-TW" smtClean="0"/>
              <a:t>DMART</a:t>
            </a:r>
            <a:r>
              <a:rPr lang="zh-TW" altLang="en-US" smtClean="0"/>
              <a:t>）或特定的地區（美國顧客的 </a:t>
            </a:r>
            <a:r>
              <a:rPr lang="en-US" altLang="zh-TW" smtClean="0"/>
              <a:t>DMART</a:t>
            </a:r>
            <a:r>
              <a:rPr lang="zh-TW" altLang="en-US" smtClean="0"/>
              <a:t>）。</a:t>
            </a:r>
          </a:p>
          <a:p>
            <a:pPr eaLnBrk="1" hangingPunct="1"/>
            <a:r>
              <a:rPr lang="en-US" altLang="zh-TW" smtClean="0"/>
              <a:t>DW </a:t>
            </a:r>
            <a:r>
              <a:rPr lang="zh-TW" altLang="en-US" smtClean="0"/>
              <a:t>視需要可再複製成很多的資料超市，例如會計的資料超市、顧客服務的資料超市、存貨管理的資料超市。</a:t>
            </a: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38F0F-156B-4ACF-8596-844C29E08F38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94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線上分析處理</a:t>
            </a:r>
            <a:br>
              <a:rPr lang="zh-TW" altLang="en-US" sz="3600" smtClean="0"/>
            </a:br>
            <a:r>
              <a:rPr lang="en-US" altLang="zh-TW" sz="2000" smtClean="0"/>
              <a:t>(On-Line Analytical Processing, OLAP)</a:t>
            </a:r>
            <a:r>
              <a:rPr lang="en-US" altLang="zh-TW" sz="3600" smtClean="0"/>
              <a:t> </a:t>
            </a:r>
            <a:endParaRPr lang="en-US" altLang="zh-TW" sz="3800" smtClean="0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343025"/>
            <a:ext cx="8061325" cy="4421188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線上分析處理的主要特性與功用</a:t>
            </a:r>
            <a:endParaRPr lang="zh-TW" altLang="en-US" sz="2800" smtClean="0">
              <a:ea typeface="新細明體" pitchFamily="18" charset="-120"/>
            </a:endParaRPr>
          </a:p>
          <a:p>
            <a:pPr lvl="1" eaLnBrk="1" hangingPunct="1"/>
            <a:r>
              <a:rPr lang="zh-TW" altLang="en-US" sz="2400" smtClean="0"/>
              <a:t>能即時地、快速地提供整合性的決策資訊。</a:t>
            </a:r>
          </a:p>
          <a:p>
            <a:pPr lvl="1" eaLnBrk="1" hangingPunct="1"/>
            <a:r>
              <a:rPr lang="zh-TW" altLang="en-US" sz="2400" smtClean="0"/>
              <a:t>主要目的在支援決策資訊的分析而非線上交易處理。</a:t>
            </a:r>
          </a:p>
          <a:p>
            <a:pPr lvl="1" eaLnBrk="1" hangingPunct="1"/>
            <a:r>
              <a:rPr lang="zh-TW" altLang="en-US" sz="2400" smtClean="0"/>
              <a:t>常需擷取非常大量的歷史資料（趨勢分析）。</a:t>
            </a:r>
          </a:p>
          <a:p>
            <a:pPr lvl="1" eaLnBrk="1" hangingPunct="1"/>
            <a:r>
              <a:rPr lang="zh-TW" altLang="en-US" sz="2400" smtClean="0"/>
              <a:t>常需對多維度的資料進行複雜的分析。</a:t>
            </a:r>
          </a:p>
          <a:p>
            <a:pPr lvl="1" eaLnBrk="1" hangingPunct="1"/>
            <a:r>
              <a:rPr lang="zh-TW" altLang="en-US" sz="2400" smtClean="0"/>
              <a:t>常需用到彙整的半成品資訊，及下拉（</a:t>
            </a:r>
            <a:r>
              <a:rPr lang="en-US" altLang="zh-TW" sz="2400" smtClean="0"/>
              <a:t>Drill Down</a:t>
            </a:r>
            <a:r>
              <a:rPr lang="zh-TW" altLang="en-US" sz="2400" smtClean="0"/>
              <a:t>）的細部資料。</a:t>
            </a:r>
          </a:p>
          <a:p>
            <a:pPr lvl="1" eaLnBrk="1" hangingPunct="1"/>
            <a:r>
              <a:rPr lang="zh-TW" altLang="en-US" sz="2400" smtClean="0"/>
              <a:t>常需以不同時間來比較彙整型的資料，如月、季、年</a:t>
            </a:r>
          </a:p>
          <a:p>
            <a:pPr lvl="1" eaLnBrk="1" hangingPunct="1"/>
            <a:r>
              <a:rPr lang="zh-TW" altLang="en-US" sz="2400" smtClean="0"/>
              <a:t>常需利用運算公式來推算衍生的資訊。</a:t>
            </a:r>
          </a:p>
          <a:p>
            <a:pPr lvl="1" eaLnBrk="1" hangingPunct="1"/>
            <a:r>
              <a:rPr lang="zh-TW" altLang="en-US" sz="2400" smtClean="0"/>
              <a:t>需快速回應使用者的決策需求。</a:t>
            </a: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F9457-0739-4AAB-A5E9-59C5654470A4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94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541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線上分析處理工具主要提供的多維度分析的功能</a:t>
            </a:r>
            <a:endParaRPr lang="zh-TW" altLang="en-US" sz="360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切片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mtClean="0"/>
              <a:t>所謂切片（</a:t>
            </a:r>
            <a:r>
              <a:rPr lang="en-US" altLang="zh-TW" smtClean="0"/>
              <a:t>Slice</a:t>
            </a:r>
            <a:r>
              <a:rPr lang="zh-TW" altLang="en-US" smtClean="0"/>
              <a:t>）就是把資料視為一個立方體，把它切成薄薄的一片。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mtClean="0"/>
              <a:t>利用切片方式可以將三維度資料切成二維度的資料以取得較彙整、較宏觀的資料。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mtClean="0"/>
              <a:t>切丁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mtClean="0"/>
              <a:t>同上例 </a:t>
            </a:r>
            <a:r>
              <a:rPr lang="en-US" altLang="zh-TW" smtClean="0"/>
              <a:t>OLAP </a:t>
            </a:r>
            <a:r>
              <a:rPr lang="zh-TW" altLang="en-US" smtClean="0"/>
              <a:t>可以從一個大骰子（所有產品、所有時間、所有通路）切出一個範圍較小、維度相同的小骰子（某一產品、某一時間、某一通路），這叫切丁（</a:t>
            </a:r>
            <a:r>
              <a:rPr lang="en-US" altLang="zh-TW" smtClean="0"/>
              <a:t>Dice</a:t>
            </a:r>
            <a:r>
              <a:rPr lang="zh-TW" altLang="en-US" smtClean="0"/>
              <a:t>）。</a:t>
            </a: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5B876-EA6F-49F7-A709-F5716CDB83A3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0363" y="5562600"/>
            <a:ext cx="2971800" cy="1143000"/>
            <a:chOff x="1824" y="3120"/>
            <a:chExt cx="1872" cy="720"/>
          </a:xfrm>
        </p:grpSpPr>
        <p:sp>
          <p:nvSpPr>
            <p:cNvPr id="2158595" name="Rectangle 3"/>
            <p:cNvSpPr>
              <a:spLocks noChangeArrowheads="1"/>
            </p:cNvSpPr>
            <p:nvPr/>
          </p:nvSpPr>
          <p:spPr bwMode="invGray">
            <a:xfrm>
              <a:off x="1824" y="3120"/>
              <a:ext cx="1872" cy="720"/>
            </a:xfrm>
            <a:prstGeom prst="rect">
              <a:avLst/>
            </a:prstGeom>
            <a:gradFill rotWithShape="0">
              <a:gsLst>
                <a:gs pos="0">
                  <a:srgbClr val="FFCC99">
                    <a:gamma/>
                    <a:tint val="0"/>
                    <a:invGamma/>
                  </a:srgbClr>
                </a:gs>
                <a:gs pos="100000">
                  <a:srgbClr val="FFCC99"/>
                </a:gs>
              </a:gsLst>
              <a:lin ang="5400000" scaled="1"/>
            </a:gradFill>
            <a:ln w="3175">
              <a:solidFill>
                <a:srgbClr val="0066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folHlink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2221" name="Rectangle 4"/>
            <p:cNvSpPr>
              <a:spLocks noChangeArrowheads="1"/>
            </p:cNvSpPr>
            <p:nvPr/>
          </p:nvSpPr>
          <p:spPr bwMode="auto">
            <a:xfrm>
              <a:off x="3168" y="3297"/>
              <a:ext cx="325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tabLst>
                  <a:tab pos="628650" algn="l"/>
                  <a:tab pos="1314450" algn="l"/>
                  <a:tab pos="2000250" algn="l"/>
                  <a:tab pos="2628900" algn="l"/>
                </a:tabLst>
              </a:pPr>
              <a:r>
                <a:rPr kumimoji="0" lang="en-US" altLang="zh-TW" sz="2400" b="1">
                  <a:solidFill>
                    <a:srgbClr val="FF0000"/>
                  </a:solidFill>
                  <a:latin typeface="Arial Narrow" pitchFamily="34" charset="0"/>
                </a:rPr>
                <a:t>Q4</a:t>
              </a:r>
            </a:p>
          </p:txBody>
        </p:sp>
        <p:sp>
          <p:nvSpPr>
            <p:cNvPr id="122222" name="Rectangle 5"/>
            <p:cNvSpPr>
              <a:spLocks noChangeArrowheads="1"/>
            </p:cNvSpPr>
            <p:nvPr/>
          </p:nvSpPr>
          <p:spPr bwMode="auto">
            <a:xfrm>
              <a:off x="2352" y="3552"/>
              <a:ext cx="466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0" lang="zh-TW" altLang="en-US" sz="2200" b="1">
                  <a:solidFill>
                    <a:schemeClr val="bg2"/>
                  </a:solidFill>
                </a:rPr>
                <a:t>季別</a:t>
              </a:r>
            </a:p>
          </p:txBody>
        </p:sp>
        <p:sp>
          <p:nvSpPr>
            <p:cNvPr id="122223" name="Text Box 6"/>
            <p:cNvSpPr txBox="1">
              <a:spLocks noChangeArrowheads="1"/>
            </p:cNvSpPr>
            <p:nvPr/>
          </p:nvSpPr>
          <p:spPr bwMode="auto">
            <a:xfrm>
              <a:off x="1920" y="3293"/>
              <a:ext cx="32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zh-TW" sz="2400" b="1">
                  <a:solidFill>
                    <a:schemeClr val="bg2"/>
                  </a:solidFill>
                  <a:latin typeface="Arial Narrow" pitchFamily="34" charset="0"/>
                </a:rPr>
                <a:t>Q1</a:t>
              </a:r>
            </a:p>
          </p:txBody>
        </p:sp>
        <p:sp>
          <p:nvSpPr>
            <p:cNvPr id="122224" name="Text Box 7"/>
            <p:cNvSpPr txBox="1">
              <a:spLocks noChangeArrowheads="1"/>
            </p:cNvSpPr>
            <p:nvPr/>
          </p:nvSpPr>
          <p:spPr bwMode="auto">
            <a:xfrm>
              <a:off x="2352" y="3293"/>
              <a:ext cx="32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zh-TW" sz="2400" b="1">
                  <a:solidFill>
                    <a:schemeClr val="bg2"/>
                  </a:solidFill>
                  <a:latin typeface="Arial Narrow" pitchFamily="34" charset="0"/>
                </a:rPr>
                <a:t>Q2</a:t>
              </a:r>
            </a:p>
          </p:txBody>
        </p:sp>
        <p:sp>
          <p:nvSpPr>
            <p:cNvPr id="122225" name="Text Box 8"/>
            <p:cNvSpPr txBox="1">
              <a:spLocks noChangeArrowheads="1"/>
            </p:cNvSpPr>
            <p:nvPr/>
          </p:nvSpPr>
          <p:spPr bwMode="auto">
            <a:xfrm>
              <a:off x="2736" y="3293"/>
              <a:ext cx="32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zh-TW" sz="2400" b="1">
                  <a:solidFill>
                    <a:schemeClr val="bg2"/>
                  </a:solidFill>
                  <a:latin typeface="Arial Narrow" pitchFamily="34" charset="0"/>
                </a:rPr>
                <a:t>Q3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176963" y="1752600"/>
            <a:ext cx="2514600" cy="3352800"/>
            <a:chOff x="3792" y="816"/>
            <a:chExt cx="1584" cy="2112"/>
          </a:xfrm>
        </p:grpSpPr>
        <p:sp>
          <p:nvSpPr>
            <p:cNvPr id="2158602" name="Rectangle 10"/>
            <p:cNvSpPr>
              <a:spLocks noChangeArrowheads="1"/>
            </p:cNvSpPr>
            <p:nvPr/>
          </p:nvSpPr>
          <p:spPr bwMode="invGray">
            <a:xfrm>
              <a:off x="3792" y="816"/>
              <a:ext cx="1584" cy="2112"/>
            </a:xfrm>
            <a:prstGeom prst="rect">
              <a:avLst/>
            </a:prstGeom>
            <a:gradFill rotWithShape="0">
              <a:gsLst>
                <a:gs pos="0">
                  <a:srgbClr val="00CC99">
                    <a:gamma/>
                    <a:tint val="0"/>
                    <a:invGamma/>
                  </a:srgbClr>
                </a:gs>
                <a:gs pos="100000">
                  <a:srgbClr val="00CC99"/>
                </a:gs>
              </a:gsLst>
              <a:lin ang="18900000" scaled="1"/>
            </a:gradFill>
            <a:ln w="3175">
              <a:solidFill>
                <a:srgbClr val="0066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folHlink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2214" name="Rectangle 11"/>
            <p:cNvSpPr>
              <a:spLocks noChangeArrowheads="1"/>
            </p:cNvSpPr>
            <p:nvPr/>
          </p:nvSpPr>
          <p:spPr bwMode="auto">
            <a:xfrm>
              <a:off x="4560" y="864"/>
              <a:ext cx="466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0" lang="zh-TW" altLang="en-US" sz="2200" b="1">
                  <a:solidFill>
                    <a:schemeClr val="bg2"/>
                  </a:solidFill>
                </a:rPr>
                <a:t>產品</a:t>
              </a:r>
            </a:p>
          </p:txBody>
        </p:sp>
        <p:sp>
          <p:nvSpPr>
            <p:cNvPr id="122215" name="Rectangle 12"/>
            <p:cNvSpPr>
              <a:spLocks noChangeArrowheads="1"/>
            </p:cNvSpPr>
            <p:nvPr/>
          </p:nvSpPr>
          <p:spPr bwMode="auto">
            <a:xfrm>
              <a:off x="3876" y="960"/>
              <a:ext cx="49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0" lang="zh-TW" altLang="en-US" sz="2400" b="1">
                  <a:solidFill>
                    <a:schemeClr val="bg2"/>
                  </a:solidFill>
                  <a:latin typeface="Arial Narrow" pitchFamily="34" charset="0"/>
                </a:rPr>
                <a:t>葡萄</a:t>
              </a:r>
            </a:p>
          </p:txBody>
        </p:sp>
        <p:sp>
          <p:nvSpPr>
            <p:cNvPr id="122216" name="Rectangle 13"/>
            <p:cNvSpPr>
              <a:spLocks noChangeArrowheads="1"/>
            </p:cNvSpPr>
            <p:nvPr/>
          </p:nvSpPr>
          <p:spPr bwMode="auto">
            <a:xfrm>
              <a:off x="3876" y="2112"/>
              <a:ext cx="49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0" lang="zh-TW" altLang="en-US" sz="2400" b="1">
                  <a:solidFill>
                    <a:schemeClr val="bg2"/>
                  </a:solidFill>
                  <a:latin typeface="Arial Narrow" pitchFamily="34" charset="0"/>
                </a:rPr>
                <a:t>蘋果</a:t>
              </a:r>
            </a:p>
          </p:txBody>
        </p:sp>
        <p:sp>
          <p:nvSpPr>
            <p:cNvPr id="122217" name="Rectangle 14"/>
            <p:cNvSpPr>
              <a:spLocks noChangeArrowheads="1"/>
            </p:cNvSpPr>
            <p:nvPr/>
          </p:nvSpPr>
          <p:spPr bwMode="auto">
            <a:xfrm>
              <a:off x="3876" y="1728"/>
              <a:ext cx="49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0" lang="zh-TW" altLang="en-US" sz="2400" b="1">
                  <a:solidFill>
                    <a:schemeClr val="bg2"/>
                  </a:solidFill>
                  <a:latin typeface="Arial Narrow" pitchFamily="34" charset="0"/>
                </a:rPr>
                <a:t>甜瓜</a:t>
              </a:r>
            </a:p>
          </p:txBody>
        </p:sp>
        <p:sp>
          <p:nvSpPr>
            <p:cNvPr id="122218" name="Rectangle 15"/>
            <p:cNvSpPr>
              <a:spLocks noChangeArrowheads="1"/>
            </p:cNvSpPr>
            <p:nvPr/>
          </p:nvSpPr>
          <p:spPr bwMode="auto">
            <a:xfrm>
              <a:off x="3876" y="1344"/>
              <a:ext cx="49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0" lang="zh-TW" altLang="en-US" sz="2400" b="1">
                  <a:solidFill>
                    <a:srgbClr val="FF0000"/>
                  </a:solidFill>
                  <a:latin typeface="Arial Narrow" pitchFamily="34" charset="0"/>
                </a:rPr>
                <a:t>櫻桃</a:t>
              </a:r>
            </a:p>
          </p:txBody>
        </p:sp>
        <p:sp>
          <p:nvSpPr>
            <p:cNvPr id="122219" name="Rectangle 16"/>
            <p:cNvSpPr>
              <a:spLocks noChangeArrowheads="1"/>
            </p:cNvSpPr>
            <p:nvPr/>
          </p:nvSpPr>
          <p:spPr bwMode="auto">
            <a:xfrm>
              <a:off x="3876" y="2496"/>
              <a:ext cx="49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0" lang="zh-TW" altLang="en-US" sz="2400" b="1">
                  <a:solidFill>
                    <a:schemeClr val="bg2"/>
                  </a:solidFill>
                  <a:latin typeface="Arial Narrow" pitchFamily="34" charset="0"/>
                </a:rPr>
                <a:t>梨子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4638" y="1524000"/>
            <a:ext cx="3124200" cy="1600200"/>
            <a:chOff x="480" y="672"/>
            <a:chExt cx="1968" cy="1008"/>
          </a:xfrm>
        </p:grpSpPr>
        <p:sp>
          <p:nvSpPr>
            <p:cNvPr id="2158610" name="Rectangle 18"/>
            <p:cNvSpPr>
              <a:spLocks noChangeArrowheads="1"/>
            </p:cNvSpPr>
            <p:nvPr/>
          </p:nvSpPr>
          <p:spPr bwMode="invGray">
            <a:xfrm>
              <a:off x="480" y="672"/>
              <a:ext cx="1968" cy="100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175">
              <a:solidFill>
                <a:srgbClr val="0066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folHlink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22209" name="Rectangle 19"/>
            <p:cNvSpPr>
              <a:spLocks noChangeArrowheads="1"/>
            </p:cNvSpPr>
            <p:nvPr/>
          </p:nvSpPr>
          <p:spPr bwMode="auto">
            <a:xfrm>
              <a:off x="528" y="672"/>
              <a:ext cx="466" cy="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0" lang="zh-TW" altLang="en-US" sz="2200" b="1">
                  <a:solidFill>
                    <a:schemeClr val="bg2"/>
                  </a:solidFill>
                </a:rPr>
                <a:t>地區</a:t>
              </a:r>
            </a:p>
          </p:txBody>
        </p:sp>
        <p:sp>
          <p:nvSpPr>
            <p:cNvPr id="122210" name="Rectangle 20"/>
            <p:cNvSpPr>
              <a:spLocks noChangeArrowheads="1"/>
            </p:cNvSpPr>
            <p:nvPr/>
          </p:nvSpPr>
          <p:spPr bwMode="auto">
            <a:xfrm>
              <a:off x="1584" y="816"/>
              <a:ext cx="49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0" lang="zh-TW" altLang="en-US" sz="2400" b="1">
                  <a:solidFill>
                    <a:schemeClr val="bg2"/>
                  </a:solidFill>
                  <a:latin typeface="Arial Narrow" pitchFamily="34" charset="0"/>
                </a:rPr>
                <a:t>日本</a:t>
              </a:r>
            </a:p>
          </p:txBody>
        </p:sp>
        <p:sp>
          <p:nvSpPr>
            <p:cNvPr id="122211" name="Rectangle 21"/>
            <p:cNvSpPr>
              <a:spLocks noChangeArrowheads="1"/>
            </p:cNvSpPr>
            <p:nvPr/>
          </p:nvSpPr>
          <p:spPr bwMode="auto">
            <a:xfrm>
              <a:off x="1416" y="1056"/>
              <a:ext cx="69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0" lang="zh-TW" altLang="en-US" sz="2400" b="1">
                  <a:solidFill>
                    <a:schemeClr val="bg2"/>
                  </a:solidFill>
                  <a:latin typeface="Arial Narrow" pitchFamily="34" charset="0"/>
                </a:rPr>
                <a:t>新加坡</a:t>
              </a:r>
            </a:p>
          </p:txBody>
        </p:sp>
        <p:sp>
          <p:nvSpPr>
            <p:cNvPr id="122212" name="Rectangle 22"/>
            <p:cNvSpPr>
              <a:spLocks noChangeArrowheads="1"/>
            </p:cNvSpPr>
            <p:nvPr/>
          </p:nvSpPr>
          <p:spPr bwMode="auto">
            <a:xfrm>
              <a:off x="1224" y="1296"/>
              <a:ext cx="58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0" lang="en-US" altLang="zh-TW" sz="2400" b="1">
                  <a:solidFill>
                    <a:srgbClr val="FF0000"/>
                  </a:solidFill>
                  <a:latin typeface="Arial Narrow" pitchFamily="34" charset="0"/>
                </a:rPr>
                <a:t>  </a:t>
              </a:r>
              <a:r>
                <a:rPr kumimoji="0" lang="zh-TW" altLang="en-US" sz="2400" b="1">
                  <a:solidFill>
                    <a:srgbClr val="FF0000"/>
                  </a:solidFill>
                  <a:latin typeface="Arial Narrow" pitchFamily="34" charset="0"/>
                </a:rPr>
                <a:t>台灣</a:t>
              </a:r>
            </a:p>
          </p:txBody>
        </p:sp>
      </p:grpSp>
      <p:sp>
        <p:nvSpPr>
          <p:cNvPr id="2158615" name="Rectangle 23"/>
          <p:cNvSpPr>
            <a:spLocks noChangeArrowheads="1"/>
          </p:cNvSpPr>
          <p:nvPr/>
        </p:nvSpPr>
        <p:spPr bwMode="auto">
          <a:xfrm>
            <a:off x="533400" y="342900"/>
            <a:ext cx="84772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zh-TW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Cube</a:t>
            </a:r>
            <a:r>
              <a:rPr lang="zh-TW" alt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的應用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989263" y="1981200"/>
            <a:ext cx="3340100" cy="3886200"/>
            <a:chOff x="1784" y="960"/>
            <a:chExt cx="2104" cy="2448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784" y="960"/>
              <a:ext cx="2104" cy="2448"/>
              <a:chOff x="2696" y="1152"/>
              <a:chExt cx="2104" cy="2448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080" y="1152"/>
                <a:ext cx="1720" cy="1968"/>
                <a:chOff x="3072" y="1152"/>
                <a:chExt cx="1720" cy="1968"/>
              </a:xfrm>
            </p:grpSpPr>
            <p:sp>
              <p:nvSpPr>
                <p:cNvPr id="122188" name="AutoShape 27"/>
                <p:cNvSpPr>
                  <a:spLocks noChangeArrowheads="1"/>
                </p:cNvSpPr>
                <p:nvPr/>
              </p:nvSpPr>
              <p:spPr bwMode="auto">
                <a:xfrm>
                  <a:off x="3072" y="26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89" name="AutoShape 28"/>
                <p:cNvSpPr>
                  <a:spLocks noChangeArrowheads="1"/>
                </p:cNvSpPr>
                <p:nvPr/>
              </p:nvSpPr>
              <p:spPr bwMode="auto">
                <a:xfrm>
                  <a:off x="3072" y="230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0" name="AutoShape 29"/>
                <p:cNvSpPr>
                  <a:spLocks noChangeArrowheads="1"/>
                </p:cNvSpPr>
                <p:nvPr/>
              </p:nvSpPr>
              <p:spPr bwMode="auto">
                <a:xfrm>
                  <a:off x="3072" y="192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1" name="AutoShape 30"/>
                <p:cNvSpPr>
                  <a:spLocks noChangeArrowheads="1"/>
                </p:cNvSpPr>
                <p:nvPr/>
              </p:nvSpPr>
              <p:spPr bwMode="auto">
                <a:xfrm>
                  <a:off x="3072" y="153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3072" y="115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3" name="AutoShape 32"/>
                <p:cNvSpPr>
                  <a:spLocks noChangeArrowheads="1"/>
                </p:cNvSpPr>
                <p:nvPr/>
              </p:nvSpPr>
              <p:spPr bwMode="auto">
                <a:xfrm>
                  <a:off x="3504" y="26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4" name="AutoShape 33"/>
                <p:cNvSpPr>
                  <a:spLocks noChangeArrowheads="1"/>
                </p:cNvSpPr>
                <p:nvPr/>
              </p:nvSpPr>
              <p:spPr bwMode="auto">
                <a:xfrm>
                  <a:off x="3504" y="230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5" name="AutoShape 34"/>
                <p:cNvSpPr>
                  <a:spLocks noChangeArrowheads="1"/>
                </p:cNvSpPr>
                <p:nvPr/>
              </p:nvSpPr>
              <p:spPr bwMode="auto">
                <a:xfrm>
                  <a:off x="3504" y="192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6" name="AutoShape 35"/>
                <p:cNvSpPr>
                  <a:spLocks noChangeArrowheads="1"/>
                </p:cNvSpPr>
                <p:nvPr/>
              </p:nvSpPr>
              <p:spPr bwMode="auto">
                <a:xfrm>
                  <a:off x="3504" y="153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7" name="AutoShape 36"/>
                <p:cNvSpPr>
                  <a:spLocks noChangeArrowheads="1"/>
                </p:cNvSpPr>
                <p:nvPr/>
              </p:nvSpPr>
              <p:spPr bwMode="auto">
                <a:xfrm>
                  <a:off x="3504" y="115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8" name="AutoShape 37"/>
                <p:cNvSpPr>
                  <a:spLocks noChangeArrowheads="1"/>
                </p:cNvSpPr>
                <p:nvPr/>
              </p:nvSpPr>
              <p:spPr bwMode="auto">
                <a:xfrm>
                  <a:off x="3928" y="26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99" name="AutoShape 38"/>
                <p:cNvSpPr>
                  <a:spLocks noChangeArrowheads="1"/>
                </p:cNvSpPr>
                <p:nvPr/>
              </p:nvSpPr>
              <p:spPr bwMode="auto">
                <a:xfrm>
                  <a:off x="3928" y="230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200" name="AutoShape 39"/>
                <p:cNvSpPr>
                  <a:spLocks noChangeArrowheads="1"/>
                </p:cNvSpPr>
                <p:nvPr/>
              </p:nvSpPr>
              <p:spPr bwMode="auto">
                <a:xfrm>
                  <a:off x="3928" y="192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201" name="AutoShape 40"/>
                <p:cNvSpPr>
                  <a:spLocks noChangeArrowheads="1"/>
                </p:cNvSpPr>
                <p:nvPr/>
              </p:nvSpPr>
              <p:spPr bwMode="auto">
                <a:xfrm>
                  <a:off x="3928" y="153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202" name="AutoShape 41"/>
                <p:cNvSpPr>
                  <a:spLocks noChangeArrowheads="1"/>
                </p:cNvSpPr>
                <p:nvPr/>
              </p:nvSpPr>
              <p:spPr bwMode="auto">
                <a:xfrm>
                  <a:off x="3928" y="115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203" name="AutoShape 42"/>
                <p:cNvSpPr>
                  <a:spLocks noChangeArrowheads="1"/>
                </p:cNvSpPr>
                <p:nvPr/>
              </p:nvSpPr>
              <p:spPr bwMode="auto">
                <a:xfrm>
                  <a:off x="4368" y="26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204" name="AutoShape 43"/>
                <p:cNvSpPr>
                  <a:spLocks noChangeArrowheads="1"/>
                </p:cNvSpPr>
                <p:nvPr/>
              </p:nvSpPr>
              <p:spPr bwMode="auto">
                <a:xfrm>
                  <a:off x="4368" y="230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205" name="AutoShape 44"/>
                <p:cNvSpPr>
                  <a:spLocks noChangeArrowheads="1"/>
                </p:cNvSpPr>
                <p:nvPr/>
              </p:nvSpPr>
              <p:spPr bwMode="auto">
                <a:xfrm>
                  <a:off x="4368" y="192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206" name="AutoShape 45"/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207" name="AutoShape 46"/>
                <p:cNvSpPr>
                  <a:spLocks noChangeArrowheads="1"/>
                </p:cNvSpPr>
                <p:nvPr/>
              </p:nvSpPr>
              <p:spPr bwMode="auto">
                <a:xfrm>
                  <a:off x="4368" y="115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" name="Group 47"/>
              <p:cNvGrpSpPr>
                <a:grpSpLocks/>
              </p:cNvGrpSpPr>
              <p:nvPr/>
            </p:nvGrpSpPr>
            <p:grpSpPr bwMode="auto">
              <a:xfrm>
                <a:off x="2888" y="1392"/>
                <a:ext cx="1720" cy="1968"/>
                <a:chOff x="2784" y="1296"/>
                <a:chExt cx="1720" cy="1968"/>
              </a:xfrm>
            </p:grpSpPr>
            <p:sp>
              <p:nvSpPr>
                <p:cNvPr id="122168" name="AutoShape 48"/>
                <p:cNvSpPr>
                  <a:spLocks noChangeArrowheads="1"/>
                </p:cNvSpPr>
                <p:nvPr/>
              </p:nvSpPr>
              <p:spPr bwMode="auto">
                <a:xfrm>
                  <a:off x="2784" y="284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69" name="AutoShape 49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0" name="AutoShape 50"/>
                <p:cNvSpPr>
                  <a:spLocks noChangeArrowheads="1"/>
                </p:cNvSpPr>
                <p:nvPr/>
              </p:nvSpPr>
              <p:spPr bwMode="auto">
                <a:xfrm>
                  <a:off x="2784" y="206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1" name="AutoShape 51"/>
                <p:cNvSpPr>
                  <a:spLocks noChangeArrowheads="1"/>
                </p:cNvSpPr>
                <p:nvPr/>
              </p:nvSpPr>
              <p:spPr bwMode="auto">
                <a:xfrm>
                  <a:off x="2784" y="168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2" name="AutoShape 52"/>
                <p:cNvSpPr>
                  <a:spLocks noChangeArrowheads="1"/>
                </p:cNvSpPr>
                <p:nvPr/>
              </p:nvSpPr>
              <p:spPr bwMode="auto">
                <a:xfrm>
                  <a:off x="2784" y="12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3" name="AutoShape 53"/>
                <p:cNvSpPr>
                  <a:spLocks noChangeArrowheads="1"/>
                </p:cNvSpPr>
                <p:nvPr/>
              </p:nvSpPr>
              <p:spPr bwMode="auto">
                <a:xfrm>
                  <a:off x="3216" y="284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4" name="AutoShape 54"/>
                <p:cNvSpPr>
                  <a:spLocks noChangeArrowheads="1"/>
                </p:cNvSpPr>
                <p:nvPr/>
              </p:nvSpPr>
              <p:spPr bwMode="auto">
                <a:xfrm>
                  <a:off x="3216" y="2448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5" name="AutoShape 55"/>
                <p:cNvSpPr>
                  <a:spLocks noChangeArrowheads="1"/>
                </p:cNvSpPr>
                <p:nvPr/>
              </p:nvSpPr>
              <p:spPr bwMode="auto">
                <a:xfrm>
                  <a:off x="3216" y="206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6" name="AutoShape 56"/>
                <p:cNvSpPr>
                  <a:spLocks noChangeArrowheads="1"/>
                </p:cNvSpPr>
                <p:nvPr/>
              </p:nvSpPr>
              <p:spPr bwMode="auto">
                <a:xfrm>
                  <a:off x="3216" y="168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7" name="AutoShape 57"/>
                <p:cNvSpPr>
                  <a:spLocks noChangeArrowheads="1"/>
                </p:cNvSpPr>
                <p:nvPr/>
              </p:nvSpPr>
              <p:spPr bwMode="auto">
                <a:xfrm>
                  <a:off x="3216" y="12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8" name="AutoShape 58"/>
                <p:cNvSpPr>
                  <a:spLocks noChangeArrowheads="1"/>
                </p:cNvSpPr>
                <p:nvPr/>
              </p:nvSpPr>
              <p:spPr bwMode="auto">
                <a:xfrm>
                  <a:off x="3640" y="284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79" name="AutoShape 59"/>
                <p:cNvSpPr>
                  <a:spLocks noChangeArrowheads="1"/>
                </p:cNvSpPr>
                <p:nvPr/>
              </p:nvSpPr>
              <p:spPr bwMode="auto">
                <a:xfrm>
                  <a:off x="3640" y="2448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80" name="AutoShape 60"/>
                <p:cNvSpPr>
                  <a:spLocks noChangeArrowheads="1"/>
                </p:cNvSpPr>
                <p:nvPr/>
              </p:nvSpPr>
              <p:spPr bwMode="auto">
                <a:xfrm>
                  <a:off x="3640" y="206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81" name="AutoShape 61"/>
                <p:cNvSpPr>
                  <a:spLocks noChangeArrowheads="1"/>
                </p:cNvSpPr>
                <p:nvPr/>
              </p:nvSpPr>
              <p:spPr bwMode="auto">
                <a:xfrm>
                  <a:off x="3640" y="168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82" name="AutoShape 62"/>
                <p:cNvSpPr>
                  <a:spLocks noChangeArrowheads="1"/>
                </p:cNvSpPr>
                <p:nvPr/>
              </p:nvSpPr>
              <p:spPr bwMode="auto">
                <a:xfrm>
                  <a:off x="3640" y="12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83" name="AutoShape 63"/>
                <p:cNvSpPr>
                  <a:spLocks noChangeArrowheads="1"/>
                </p:cNvSpPr>
                <p:nvPr/>
              </p:nvSpPr>
              <p:spPr bwMode="auto">
                <a:xfrm>
                  <a:off x="4080" y="284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84" name="AutoShape 64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85" name="AutoShape 65"/>
                <p:cNvSpPr>
                  <a:spLocks noChangeArrowheads="1"/>
                </p:cNvSpPr>
                <p:nvPr/>
              </p:nvSpPr>
              <p:spPr bwMode="auto">
                <a:xfrm>
                  <a:off x="4080" y="206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86" name="AutoShape 66"/>
                <p:cNvSpPr>
                  <a:spLocks noChangeArrowheads="1"/>
                </p:cNvSpPr>
                <p:nvPr/>
              </p:nvSpPr>
              <p:spPr bwMode="auto">
                <a:xfrm>
                  <a:off x="4080" y="168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87" name="AutoShape 67"/>
                <p:cNvSpPr>
                  <a:spLocks noChangeArrowheads="1"/>
                </p:cNvSpPr>
                <p:nvPr/>
              </p:nvSpPr>
              <p:spPr bwMode="auto">
                <a:xfrm>
                  <a:off x="4080" y="12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68"/>
              <p:cNvGrpSpPr>
                <a:grpSpLocks/>
              </p:cNvGrpSpPr>
              <p:nvPr/>
            </p:nvGrpSpPr>
            <p:grpSpPr bwMode="auto">
              <a:xfrm>
                <a:off x="2696" y="1632"/>
                <a:ext cx="1720" cy="1968"/>
                <a:chOff x="2696" y="1632"/>
                <a:chExt cx="1720" cy="1968"/>
              </a:xfrm>
            </p:grpSpPr>
            <p:sp>
              <p:nvSpPr>
                <p:cNvPr id="122148" name="AutoShape 69"/>
                <p:cNvSpPr>
                  <a:spLocks noChangeArrowheads="1"/>
                </p:cNvSpPr>
                <p:nvPr/>
              </p:nvSpPr>
              <p:spPr bwMode="auto">
                <a:xfrm>
                  <a:off x="2696" y="317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49" name="AutoShape 70"/>
                <p:cNvSpPr>
                  <a:spLocks noChangeArrowheads="1"/>
                </p:cNvSpPr>
                <p:nvPr/>
              </p:nvSpPr>
              <p:spPr bwMode="auto">
                <a:xfrm>
                  <a:off x="2696" y="278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0" name="AutoShape 71"/>
                <p:cNvSpPr>
                  <a:spLocks noChangeArrowheads="1"/>
                </p:cNvSpPr>
                <p:nvPr/>
              </p:nvSpPr>
              <p:spPr bwMode="auto">
                <a:xfrm>
                  <a:off x="2696" y="240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1" name="AutoShape 72"/>
                <p:cNvSpPr>
                  <a:spLocks noChangeArrowheads="1"/>
                </p:cNvSpPr>
                <p:nvPr/>
              </p:nvSpPr>
              <p:spPr bwMode="auto">
                <a:xfrm>
                  <a:off x="2696" y="201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2" name="AutoShape 73"/>
                <p:cNvSpPr>
                  <a:spLocks noChangeArrowheads="1"/>
                </p:cNvSpPr>
                <p:nvPr/>
              </p:nvSpPr>
              <p:spPr bwMode="auto">
                <a:xfrm>
                  <a:off x="2696" y="163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3" name="AutoShape 74"/>
                <p:cNvSpPr>
                  <a:spLocks noChangeArrowheads="1"/>
                </p:cNvSpPr>
                <p:nvPr/>
              </p:nvSpPr>
              <p:spPr bwMode="auto">
                <a:xfrm>
                  <a:off x="3128" y="317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4" name="AutoShape 75"/>
                <p:cNvSpPr>
                  <a:spLocks noChangeArrowheads="1"/>
                </p:cNvSpPr>
                <p:nvPr/>
              </p:nvSpPr>
              <p:spPr bwMode="auto">
                <a:xfrm>
                  <a:off x="3128" y="278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5" name="AutoShape 76"/>
                <p:cNvSpPr>
                  <a:spLocks noChangeArrowheads="1"/>
                </p:cNvSpPr>
                <p:nvPr/>
              </p:nvSpPr>
              <p:spPr bwMode="auto">
                <a:xfrm>
                  <a:off x="3128" y="240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6" name="AutoShape 77"/>
                <p:cNvSpPr>
                  <a:spLocks noChangeArrowheads="1"/>
                </p:cNvSpPr>
                <p:nvPr/>
              </p:nvSpPr>
              <p:spPr bwMode="auto">
                <a:xfrm>
                  <a:off x="3128" y="201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7" name="AutoShape 78"/>
                <p:cNvSpPr>
                  <a:spLocks noChangeArrowheads="1"/>
                </p:cNvSpPr>
                <p:nvPr/>
              </p:nvSpPr>
              <p:spPr bwMode="auto">
                <a:xfrm>
                  <a:off x="3128" y="163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8" name="AutoShape 79"/>
                <p:cNvSpPr>
                  <a:spLocks noChangeArrowheads="1"/>
                </p:cNvSpPr>
                <p:nvPr/>
              </p:nvSpPr>
              <p:spPr bwMode="auto">
                <a:xfrm>
                  <a:off x="3552" y="317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59" name="AutoShape 80"/>
                <p:cNvSpPr>
                  <a:spLocks noChangeArrowheads="1"/>
                </p:cNvSpPr>
                <p:nvPr/>
              </p:nvSpPr>
              <p:spPr bwMode="auto">
                <a:xfrm>
                  <a:off x="3552" y="278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60" name="AutoShape 81"/>
                <p:cNvSpPr>
                  <a:spLocks noChangeArrowheads="1"/>
                </p:cNvSpPr>
                <p:nvPr/>
              </p:nvSpPr>
              <p:spPr bwMode="auto">
                <a:xfrm>
                  <a:off x="3552" y="240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61" name="AutoShape 82"/>
                <p:cNvSpPr>
                  <a:spLocks noChangeArrowheads="1"/>
                </p:cNvSpPr>
                <p:nvPr/>
              </p:nvSpPr>
              <p:spPr bwMode="auto">
                <a:xfrm>
                  <a:off x="3552" y="201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62" name="AutoShape 83"/>
                <p:cNvSpPr>
                  <a:spLocks noChangeArrowheads="1"/>
                </p:cNvSpPr>
                <p:nvPr/>
              </p:nvSpPr>
              <p:spPr bwMode="auto">
                <a:xfrm>
                  <a:off x="3552" y="163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63" name="AutoShape 84"/>
                <p:cNvSpPr>
                  <a:spLocks noChangeArrowheads="1"/>
                </p:cNvSpPr>
                <p:nvPr/>
              </p:nvSpPr>
              <p:spPr bwMode="auto">
                <a:xfrm>
                  <a:off x="3992" y="317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64" name="AutoShape 85"/>
                <p:cNvSpPr>
                  <a:spLocks noChangeArrowheads="1"/>
                </p:cNvSpPr>
                <p:nvPr/>
              </p:nvSpPr>
              <p:spPr bwMode="auto">
                <a:xfrm>
                  <a:off x="3992" y="278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65" name="AutoShape 86"/>
                <p:cNvSpPr>
                  <a:spLocks noChangeArrowheads="1"/>
                </p:cNvSpPr>
                <p:nvPr/>
              </p:nvSpPr>
              <p:spPr bwMode="auto">
                <a:xfrm>
                  <a:off x="3992" y="240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66" name="AutoShape 87"/>
                <p:cNvSpPr>
                  <a:spLocks noChangeArrowheads="1"/>
                </p:cNvSpPr>
                <p:nvPr/>
              </p:nvSpPr>
              <p:spPr bwMode="auto">
                <a:xfrm>
                  <a:off x="3992" y="201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167" name="AutoShape 88"/>
                <p:cNvSpPr>
                  <a:spLocks noChangeArrowheads="1"/>
                </p:cNvSpPr>
                <p:nvPr/>
              </p:nvSpPr>
              <p:spPr bwMode="auto">
                <a:xfrm>
                  <a:off x="3992" y="163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158681" name="Text Box 89"/>
            <p:cNvSpPr txBox="1">
              <a:spLocks noChangeArrowheads="1"/>
            </p:cNvSpPr>
            <p:nvPr/>
          </p:nvSpPr>
          <p:spPr bwMode="auto">
            <a:xfrm>
              <a:off x="2448" y="2112"/>
              <a:ext cx="8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sz="2400" b="1">
                  <a:solidFill>
                    <a:schemeClr val="bg2"/>
                  </a:solidFill>
                  <a:latin typeface="Arial Narrow" pitchFamily="34" charset="0"/>
                </a:rPr>
                <a:t>行銷資料</a:t>
              </a:r>
            </a:p>
          </p:txBody>
        </p:sp>
      </p:grp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2989263" y="1971675"/>
            <a:ext cx="3340100" cy="3886200"/>
            <a:chOff x="1776" y="960"/>
            <a:chExt cx="2104" cy="2448"/>
          </a:xfrm>
        </p:grpSpPr>
        <p:sp>
          <p:nvSpPr>
            <p:cNvPr id="122077" name="AutoShape 91"/>
            <p:cNvSpPr>
              <a:spLocks noChangeArrowheads="1"/>
            </p:cNvSpPr>
            <p:nvPr/>
          </p:nvSpPr>
          <p:spPr bwMode="auto">
            <a:xfrm>
              <a:off x="2160" y="250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78" name="AutoShape 92"/>
            <p:cNvSpPr>
              <a:spLocks noChangeArrowheads="1"/>
            </p:cNvSpPr>
            <p:nvPr/>
          </p:nvSpPr>
          <p:spPr bwMode="auto">
            <a:xfrm>
              <a:off x="2160" y="211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79" name="AutoShape 93"/>
            <p:cNvSpPr>
              <a:spLocks noChangeArrowheads="1"/>
            </p:cNvSpPr>
            <p:nvPr/>
          </p:nvSpPr>
          <p:spPr bwMode="auto">
            <a:xfrm>
              <a:off x="2160" y="172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0" name="AutoShape 94"/>
            <p:cNvSpPr>
              <a:spLocks noChangeArrowheads="1"/>
            </p:cNvSpPr>
            <p:nvPr/>
          </p:nvSpPr>
          <p:spPr bwMode="auto">
            <a:xfrm>
              <a:off x="2160" y="134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1" name="AutoShape 95"/>
            <p:cNvSpPr>
              <a:spLocks noChangeArrowheads="1"/>
            </p:cNvSpPr>
            <p:nvPr/>
          </p:nvSpPr>
          <p:spPr bwMode="auto">
            <a:xfrm>
              <a:off x="2160" y="96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2" name="AutoShape 96"/>
            <p:cNvSpPr>
              <a:spLocks noChangeArrowheads="1"/>
            </p:cNvSpPr>
            <p:nvPr/>
          </p:nvSpPr>
          <p:spPr bwMode="auto">
            <a:xfrm>
              <a:off x="2592" y="250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3" name="AutoShape 97"/>
            <p:cNvSpPr>
              <a:spLocks noChangeArrowheads="1"/>
            </p:cNvSpPr>
            <p:nvPr/>
          </p:nvSpPr>
          <p:spPr bwMode="auto">
            <a:xfrm>
              <a:off x="2592" y="211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4" name="AutoShape 98"/>
            <p:cNvSpPr>
              <a:spLocks noChangeArrowheads="1"/>
            </p:cNvSpPr>
            <p:nvPr/>
          </p:nvSpPr>
          <p:spPr bwMode="auto">
            <a:xfrm>
              <a:off x="2592" y="172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5" name="AutoShape 99"/>
            <p:cNvSpPr>
              <a:spLocks noChangeArrowheads="1"/>
            </p:cNvSpPr>
            <p:nvPr/>
          </p:nvSpPr>
          <p:spPr bwMode="auto">
            <a:xfrm>
              <a:off x="2592" y="134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6" name="AutoShape 100"/>
            <p:cNvSpPr>
              <a:spLocks noChangeArrowheads="1"/>
            </p:cNvSpPr>
            <p:nvPr/>
          </p:nvSpPr>
          <p:spPr bwMode="auto">
            <a:xfrm>
              <a:off x="2592" y="96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7" name="AutoShape 101"/>
            <p:cNvSpPr>
              <a:spLocks noChangeArrowheads="1"/>
            </p:cNvSpPr>
            <p:nvPr/>
          </p:nvSpPr>
          <p:spPr bwMode="auto">
            <a:xfrm>
              <a:off x="3016" y="250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8" name="AutoShape 102"/>
            <p:cNvSpPr>
              <a:spLocks noChangeArrowheads="1"/>
            </p:cNvSpPr>
            <p:nvPr/>
          </p:nvSpPr>
          <p:spPr bwMode="auto">
            <a:xfrm>
              <a:off x="3016" y="211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89" name="AutoShape 103"/>
            <p:cNvSpPr>
              <a:spLocks noChangeArrowheads="1"/>
            </p:cNvSpPr>
            <p:nvPr/>
          </p:nvSpPr>
          <p:spPr bwMode="auto">
            <a:xfrm>
              <a:off x="3016" y="172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0" name="AutoShape 104"/>
            <p:cNvSpPr>
              <a:spLocks noChangeArrowheads="1"/>
            </p:cNvSpPr>
            <p:nvPr/>
          </p:nvSpPr>
          <p:spPr bwMode="auto">
            <a:xfrm>
              <a:off x="3016" y="134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1" name="AutoShape 105"/>
            <p:cNvSpPr>
              <a:spLocks noChangeArrowheads="1"/>
            </p:cNvSpPr>
            <p:nvPr/>
          </p:nvSpPr>
          <p:spPr bwMode="auto">
            <a:xfrm>
              <a:off x="3016" y="96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2" name="AutoShape 106"/>
            <p:cNvSpPr>
              <a:spLocks noChangeArrowheads="1"/>
            </p:cNvSpPr>
            <p:nvPr/>
          </p:nvSpPr>
          <p:spPr bwMode="auto">
            <a:xfrm>
              <a:off x="3456" y="250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3" name="AutoShape 107"/>
            <p:cNvSpPr>
              <a:spLocks noChangeArrowheads="1"/>
            </p:cNvSpPr>
            <p:nvPr/>
          </p:nvSpPr>
          <p:spPr bwMode="auto">
            <a:xfrm>
              <a:off x="3456" y="211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4" name="AutoShape 108"/>
            <p:cNvSpPr>
              <a:spLocks noChangeArrowheads="1"/>
            </p:cNvSpPr>
            <p:nvPr/>
          </p:nvSpPr>
          <p:spPr bwMode="auto">
            <a:xfrm>
              <a:off x="3456" y="172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5" name="AutoShape 109"/>
            <p:cNvSpPr>
              <a:spLocks noChangeArrowheads="1"/>
            </p:cNvSpPr>
            <p:nvPr/>
          </p:nvSpPr>
          <p:spPr bwMode="auto">
            <a:xfrm>
              <a:off x="3456" y="134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6" name="AutoShape 110"/>
            <p:cNvSpPr>
              <a:spLocks noChangeArrowheads="1"/>
            </p:cNvSpPr>
            <p:nvPr/>
          </p:nvSpPr>
          <p:spPr bwMode="auto">
            <a:xfrm>
              <a:off x="3456" y="1344"/>
              <a:ext cx="424" cy="424"/>
            </a:xfrm>
            <a:prstGeom prst="cube">
              <a:avLst>
                <a:gd name="adj" fmla="val 2499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7" name="AutoShape 111"/>
            <p:cNvSpPr>
              <a:spLocks noChangeArrowheads="1"/>
            </p:cNvSpPr>
            <p:nvPr/>
          </p:nvSpPr>
          <p:spPr bwMode="auto">
            <a:xfrm>
              <a:off x="3456" y="96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8" name="AutoShape 112"/>
            <p:cNvSpPr>
              <a:spLocks noChangeArrowheads="1"/>
            </p:cNvSpPr>
            <p:nvPr/>
          </p:nvSpPr>
          <p:spPr bwMode="auto">
            <a:xfrm>
              <a:off x="1968" y="274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099" name="AutoShape 113"/>
            <p:cNvSpPr>
              <a:spLocks noChangeArrowheads="1"/>
            </p:cNvSpPr>
            <p:nvPr/>
          </p:nvSpPr>
          <p:spPr bwMode="auto">
            <a:xfrm>
              <a:off x="1968" y="235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0" name="AutoShape 114"/>
            <p:cNvSpPr>
              <a:spLocks noChangeArrowheads="1"/>
            </p:cNvSpPr>
            <p:nvPr/>
          </p:nvSpPr>
          <p:spPr bwMode="auto">
            <a:xfrm>
              <a:off x="1968" y="196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1" name="AutoShape 115"/>
            <p:cNvSpPr>
              <a:spLocks noChangeArrowheads="1"/>
            </p:cNvSpPr>
            <p:nvPr/>
          </p:nvSpPr>
          <p:spPr bwMode="auto">
            <a:xfrm>
              <a:off x="1968" y="158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2" name="AutoShape 116"/>
            <p:cNvSpPr>
              <a:spLocks noChangeArrowheads="1"/>
            </p:cNvSpPr>
            <p:nvPr/>
          </p:nvSpPr>
          <p:spPr bwMode="auto">
            <a:xfrm>
              <a:off x="1968" y="120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3" name="AutoShape 117"/>
            <p:cNvSpPr>
              <a:spLocks noChangeArrowheads="1"/>
            </p:cNvSpPr>
            <p:nvPr/>
          </p:nvSpPr>
          <p:spPr bwMode="auto">
            <a:xfrm>
              <a:off x="2400" y="274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4" name="AutoShape 118"/>
            <p:cNvSpPr>
              <a:spLocks noChangeArrowheads="1"/>
            </p:cNvSpPr>
            <p:nvPr/>
          </p:nvSpPr>
          <p:spPr bwMode="auto">
            <a:xfrm>
              <a:off x="2400" y="235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5" name="AutoShape 119"/>
            <p:cNvSpPr>
              <a:spLocks noChangeArrowheads="1"/>
            </p:cNvSpPr>
            <p:nvPr/>
          </p:nvSpPr>
          <p:spPr bwMode="auto">
            <a:xfrm>
              <a:off x="2400" y="196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6" name="AutoShape 120"/>
            <p:cNvSpPr>
              <a:spLocks noChangeArrowheads="1"/>
            </p:cNvSpPr>
            <p:nvPr/>
          </p:nvSpPr>
          <p:spPr bwMode="auto">
            <a:xfrm>
              <a:off x="2400" y="158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7" name="AutoShape 121"/>
            <p:cNvSpPr>
              <a:spLocks noChangeArrowheads="1"/>
            </p:cNvSpPr>
            <p:nvPr/>
          </p:nvSpPr>
          <p:spPr bwMode="auto">
            <a:xfrm>
              <a:off x="2400" y="120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8" name="AutoShape 122"/>
            <p:cNvSpPr>
              <a:spLocks noChangeArrowheads="1"/>
            </p:cNvSpPr>
            <p:nvPr/>
          </p:nvSpPr>
          <p:spPr bwMode="auto">
            <a:xfrm>
              <a:off x="2824" y="274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09" name="AutoShape 123"/>
            <p:cNvSpPr>
              <a:spLocks noChangeArrowheads="1"/>
            </p:cNvSpPr>
            <p:nvPr/>
          </p:nvSpPr>
          <p:spPr bwMode="auto">
            <a:xfrm>
              <a:off x="2824" y="235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0" name="AutoShape 124"/>
            <p:cNvSpPr>
              <a:spLocks noChangeArrowheads="1"/>
            </p:cNvSpPr>
            <p:nvPr/>
          </p:nvSpPr>
          <p:spPr bwMode="auto">
            <a:xfrm>
              <a:off x="2824" y="196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1" name="AutoShape 125"/>
            <p:cNvSpPr>
              <a:spLocks noChangeArrowheads="1"/>
            </p:cNvSpPr>
            <p:nvPr/>
          </p:nvSpPr>
          <p:spPr bwMode="auto">
            <a:xfrm>
              <a:off x="2824" y="158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2" name="AutoShape 126"/>
            <p:cNvSpPr>
              <a:spLocks noChangeArrowheads="1"/>
            </p:cNvSpPr>
            <p:nvPr/>
          </p:nvSpPr>
          <p:spPr bwMode="auto">
            <a:xfrm>
              <a:off x="2824" y="120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3" name="AutoShape 127"/>
            <p:cNvSpPr>
              <a:spLocks noChangeArrowheads="1"/>
            </p:cNvSpPr>
            <p:nvPr/>
          </p:nvSpPr>
          <p:spPr bwMode="auto">
            <a:xfrm>
              <a:off x="3264" y="274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4" name="AutoShape 128"/>
            <p:cNvSpPr>
              <a:spLocks noChangeArrowheads="1"/>
            </p:cNvSpPr>
            <p:nvPr/>
          </p:nvSpPr>
          <p:spPr bwMode="auto">
            <a:xfrm>
              <a:off x="3264" y="235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5" name="AutoShape 129"/>
            <p:cNvSpPr>
              <a:spLocks noChangeArrowheads="1"/>
            </p:cNvSpPr>
            <p:nvPr/>
          </p:nvSpPr>
          <p:spPr bwMode="auto">
            <a:xfrm>
              <a:off x="3264" y="196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6" name="AutoShape 130"/>
            <p:cNvSpPr>
              <a:spLocks noChangeArrowheads="1"/>
            </p:cNvSpPr>
            <p:nvPr/>
          </p:nvSpPr>
          <p:spPr bwMode="auto">
            <a:xfrm>
              <a:off x="3264" y="158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7" name="AutoShape 131"/>
            <p:cNvSpPr>
              <a:spLocks noChangeArrowheads="1"/>
            </p:cNvSpPr>
            <p:nvPr/>
          </p:nvSpPr>
          <p:spPr bwMode="auto">
            <a:xfrm>
              <a:off x="3264" y="1584"/>
              <a:ext cx="424" cy="424"/>
            </a:xfrm>
            <a:prstGeom prst="cube">
              <a:avLst>
                <a:gd name="adj" fmla="val 2499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8" name="AutoShape 132"/>
            <p:cNvSpPr>
              <a:spLocks noChangeArrowheads="1"/>
            </p:cNvSpPr>
            <p:nvPr/>
          </p:nvSpPr>
          <p:spPr bwMode="auto">
            <a:xfrm>
              <a:off x="3264" y="120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19" name="AutoShape 133"/>
            <p:cNvSpPr>
              <a:spLocks noChangeArrowheads="1"/>
            </p:cNvSpPr>
            <p:nvPr/>
          </p:nvSpPr>
          <p:spPr bwMode="auto">
            <a:xfrm>
              <a:off x="1776" y="298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0" name="AutoShape 134"/>
            <p:cNvSpPr>
              <a:spLocks noChangeArrowheads="1"/>
            </p:cNvSpPr>
            <p:nvPr/>
          </p:nvSpPr>
          <p:spPr bwMode="auto">
            <a:xfrm>
              <a:off x="1776" y="259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1" name="AutoShape 135"/>
            <p:cNvSpPr>
              <a:spLocks noChangeArrowheads="1"/>
            </p:cNvSpPr>
            <p:nvPr/>
          </p:nvSpPr>
          <p:spPr bwMode="auto">
            <a:xfrm>
              <a:off x="1776" y="220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2" name="AutoShape 136"/>
            <p:cNvSpPr>
              <a:spLocks noChangeArrowheads="1"/>
            </p:cNvSpPr>
            <p:nvPr/>
          </p:nvSpPr>
          <p:spPr bwMode="auto">
            <a:xfrm>
              <a:off x="2208" y="298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3" name="AutoShape 137"/>
            <p:cNvSpPr>
              <a:spLocks noChangeArrowheads="1"/>
            </p:cNvSpPr>
            <p:nvPr/>
          </p:nvSpPr>
          <p:spPr bwMode="auto">
            <a:xfrm>
              <a:off x="2208" y="259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4" name="AutoShape 138"/>
            <p:cNvSpPr>
              <a:spLocks noChangeArrowheads="1"/>
            </p:cNvSpPr>
            <p:nvPr/>
          </p:nvSpPr>
          <p:spPr bwMode="auto">
            <a:xfrm>
              <a:off x="2208" y="220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5" name="AutoShape 139"/>
            <p:cNvSpPr>
              <a:spLocks noChangeArrowheads="1"/>
            </p:cNvSpPr>
            <p:nvPr/>
          </p:nvSpPr>
          <p:spPr bwMode="auto">
            <a:xfrm>
              <a:off x="2632" y="298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6" name="AutoShape 140"/>
            <p:cNvSpPr>
              <a:spLocks noChangeArrowheads="1"/>
            </p:cNvSpPr>
            <p:nvPr/>
          </p:nvSpPr>
          <p:spPr bwMode="auto">
            <a:xfrm>
              <a:off x="2632" y="259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7" name="AutoShape 141"/>
            <p:cNvSpPr>
              <a:spLocks noChangeArrowheads="1"/>
            </p:cNvSpPr>
            <p:nvPr/>
          </p:nvSpPr>
          <p:spPr bwMode="auto">
            <a:xfrm>
              <a:off x="2632" y="220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8" name="AutoShape 142"/>
            <p:cNvSpPr>
              <a:spLocks noChangeArrowheads="1"/>
            </p:cNvSpPr>
            <p:nvPr/>
          </p:nvSpPr>
          <p:spPr bwMode="auto">
            <a:xfrm>
              <a:off x="3072" y="298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29" name="AutoShape 143"/>
            <p:cNvSpPr>
              <a:spLocks noChangeArrowheads="1"/>
            </p:cNvSpPr>
            <p:nvPr/>
          </p:nvSpPr>
          <p:spPr bwMode="auto">
            <a:xfrm>
              <a:off x="3072" y="2592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0" name="AutoShape 144"/>
            <p:cNvSpPr>
              <a:spLocks noChangeArrowheads="1"/>
            </p:cNvSpPr>
            <p:nvPr/>
          </p:nvSpPr>
          <p:spPr bwMode="auto">
            <a:xfrm>
              <a:off x="3072" y="2208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1" name="AutoShape 145"/>
            <p:cNvSpPr>
              <a:spLocks noChangeArrowheads="1"/>
            </p:cNvSpPr>
            <p:nvPr/>
          </p:nvSpPr>
          <p:spPr bwMode="auto">
            <a:xfrm>
              <a:off x="3072" y="182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2" name="AutoShape 146"/>
            <p:cNvSpPr>
              <a:spLocks noChangeArrowheads="1"/>
            </p:cNvSpPr>
            <p:nvPr/>
          </p:nvSpPr>
          <p:spPr bwMode="auto">
            <a:xfrm>
              <a:off x="3072" y="1824"/>
              <a:ext cx="424" cy="424"/>
            </a:xfrm>
            <a:prstGeom prst="cube">
              <a:avLst>
                <a:gd name="adj" fmla="val 2499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3" name="AutoShape 147"/>
            <p:cNvSpPr>
              <a:spLocks noChangeArrowheads="1"/>
            </p:cNvSpPr>
            <p:nvPr/>
          </p:nvSpPr>
          <p:spPr bwMode="auto">
            <a:xfrm>
              <a:off x="3072" y="144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4" name="AutoShape 148"/>
            <p:cNvSpPr>
              <a:spLocks noChangeArrowheads="1"/>
            </p:cNvSpPr>
            <p:nvPr/>
          </p:nvSpPr>
          <p:spPr bwMode="auto">
            <a:xfrm>
              <a:off x="1792" y="182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5" name="AutoShape 149"/>
            <p:cNvSpPr>
              <a:spLocks noChangeArrowheads="1"/>
            </p:cNvSpPr>
            <p:nvPr/>
          </p:nvSpPr>
          <p:spPr bwMode="auto">
            <a:xfrm>
              <a:off x="2224" y="182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6" name="AutoShape 150"/>
            <p:cNvSpPr>
              <a:spLocks noChangeArrowheads="1"/>
            </p:cNvSpPr>
            <p:nvPr/>
          </p:nvSpPr>
          <p:spPr bwMode="auto">
            <a:xfrm>
              <a:off x="2648" y="1824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7" name="AutoShape 151"/>
            <p:cNvSpPr>
              <a:spLocks noChangeArrowheads="1"/>
            </p:cNvSpPr>
            <p:nvPr/>
          </p:nvSpPr>
          <p:spPr bwMode="auto">
            <a:xfrm>
              <a:off x="1776" y="1824"/>
              <a:ext cx="424" cy="424"/>
            </a:xfrm>
            <a:prstGeom prst="cube">
              <a:avLst>
                <a:gd name="adj" fmla="val 2499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8" name="AutoShape 152"/>
            <p:cNvSpPr>
              <a:spLocks noChangeArrowheads="1"/>
            </p:cNvSpPr>
            <p:nvPr/>
          </p:nvSpPr>
          <p:spPr bwMode="auto">
            <a:xfrm>
              <a:off x="1776" y="144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39" name="AutoShape 153"/>
            <p:cNvSpPr>
              <a:spLocks noChangeArrowheads="1"/>
            </p:cNvSpPr>
            <p:nvPr/>
          </p:nvSpPr>
          <p:spPr bwMode="auto">
            <a:xfrm>
              <a:off x="2208" y="1824"/>
              <a:ext cx="424" cy="424"/>
            </a:xfrm>
            <a:prstGeom prst="cube">
              <a:avLst>
                <a:gd name="adj" fmla="val 2499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40" name="AutoShape 154"/>
            <p:cNvSpPr>
              <a:spLocks noChangeArrowheads="1"/>
            </p:cNvSpPr>
            <p:nvPr/>
          </p:nvSpPr>
          <p:spPr bwMode="auto">
            <a:xfrm>
              <a:off x="2208" y="144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41" name="AutoShape 155"/>
            <p:cNvSpPr>
              <a:spLocks noChangeArrowheads="1"/>
            </p:cNvSpPr>
            <p:nvPr/>
          </p:nvSpPr>
          <p:spPr bwMode="auto">
            <a:xfrm>
              <a:off x="2632" y="1824"/>
              <a:ext cx="424" cy="424"/>
            </a:xfrm>
            <a:prstGeom prst="cube">
              <a:avLst>
                <a:gd name="adj" fmla="val 24995"/>
              </a:avLst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2142" name="AutoShape 156"/>
            <p:cNvSpPr>
              <a:spLocks noChangeArrowheads="1"/>
            </p:cNvSpPr>
            <p:nvPr/>
          </p:nvSpPr>
          <p:spPr bwMode="auto">
            <a:xfrm>
              <a:off x="2632" y="1440"/>
              <a:ext cx="424" cy="424"/>
            </a:xfrm>
            <a:prstGeom prst="cube">
              <a:avLst>
                <a:gd name="adj" fmla="val 249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157"/>
          <p:cNvGrpSpPr>
            <a:grpSpLocks/>
          </p:cNvGrpSpPr>
          <p:nvPr/>
        </p:nvGrpSpPr>
        <p:grpSpPr bwMode="auto">
          <a:xfrm>
            <a:off x="3005138" y="1966913"/>
            <a:ext cx="3340100" cy="3886200"/>
            <a:chOff x="2592" y="1056"/>
            <a:chExt cx="2104" cy="2448"/>
          </a:xfrm>
        </p:grpSpPr>
        <p:grpSp>
          <p:nvGrpSpPr>
            <p:cNvPr id="12" name="Group 158"/>
            <p:cNvGrpSpPr>
              <a:grpSpLocks/>
            </p:cNvGrpSpPr>
            <p:nvPr/>
          </p:nvGrpSpPr>
          <p:grpSpPr bwMode="auto">
            <a:xfrm>
              <a:off x="2976" y="1056"/>
              <a:ext cx="1720" cy="1968"/>
              <a:chOff x="3072" y="1152"/>
              <a:chExt cx="1720" cy="1968"/>
            </a:xfrm>
          </p:grpSpPr>
          <p:sp>
            <p:nvSpPr>
              <p:cNvPr id="122057" name="AutoShape 159"/>
              <p:cNvSpPr>
                <a:spLocks noChangeArrowheads="1"/>
              </p:cNvSpPr>
              <p:nvPr/>
            </p:nvSpPr>
            <p:spPr bwMode="auto">
              <a:xfrm>
                <a:off x="3072" y="26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58" name="AutoShape 160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59" name="AutoShape 161"/>
              <p:cNvSpPr>
                <a:spLocks noChangeArrowheads="1"/>
              </p:cNvSpPr>
              <p:nvPr/>
            </p:nvSpPr>
            <p:spPr bwMode="auto">
              <a:xfrm>
                <a:off x="3072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0" name="AutoShape 162"/>
              <p:cNvSpPr>
                <a:spLocks noChangeArrowheads="1"/>
              </p:cNvSpPr>
              <p:nvPr/>
            </p:nvSpPr>
            <p:spPr bwMode="auto">
              <a:xfrm>
                <a:off x="3072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1" name="AutoShape 163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2" name="AutoShape 164"/>
              <p:cNvSpPr>
                <a:spLocks noChangeArrowheads="1"/>
              </p:cNvSpPr>
              <p:nvPr/>
            </p:nvSpPr>
            <p:spPr bwMode="auto">
              <a:xfrm>
                <a:off x="3504" y="26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3" name="AutoShape 165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4" name="AutoShape 166"/>
              <p:cNvSpPr>
                <a:spLocks noChangeArrowheads="1"/>
              </p:cNvSpPr>
              <p:nvPr/>
            </p:nvSpPr>
            <p:spPr bwMode="auto">
              <a:xfrm>
                <a:off x="3504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5" name="AutoShape 167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6" name="AutoShape 168"/>
              <p:cNvSpPr>
                <a:spLocks noChangeArrowheads="1"/>
              </p:cNvSpPr>
              <p:nvPr/>
            </p:nvSpPr>
            <p:spPr bwMode="auto">
              <a:xfrm>
                <a:off x="3504" y="115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7" name="AutoShape 169"/>
              <p:cNvSpPr>
                <a:spLocks noChangeArrowheads="1"/>
              </p:cNvSpPr>
              <p:nvPr/>
            </p:nvSpPr>
            <p:spPr bwMode="auto">
              <a:xfrm>
                <a:off x="3928" y="26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8" name="AutoShape 170"/>
              <p:cNvSpPr>
                <a:spLocks noChangeArrowheads="1"/>
              </p:cNvSpPr>
              <p:nvPr/>
            </p:nvSpPr>
            <p:spPr bwMode="auto">
              <a:xfrm>
                <a:off x="3928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69" name="AutoShape 171"/>
              <p:cNvSpPr>
                <a:spLocks noChangeArrowheads="1"/>
              </p:cNvSpPr>
              <p:nvPr/>
            </p:nvSpPr>
            <p:spPr bwMode="auto">
              <a:xfrm>
                <a:off x="3928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70" name="AutoShape 172"/>
              <p:cNvSpPr>
                <a:spLocks noChangeArrowheads="1"/>
              </p:cNvSpPr>
              <p:nvPr/>
            </p:nvSpPr>
            <p:spPr bwMode="auto">
              <a:xfrm>
                <a:off x="3928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71" name="AutoShape 173"/>
              <p:cNvSpPr>
                <a:spLocks noChangeArrowheads="1"/>
              </p:cNvSpPr>
              <p:nvPr/>
            </p:nvSpPr>
            <p:spPr bwMode="auto">
              <a:xfrm>
                <a:off x="3928" y="115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72" name="AutoShape 174"/>
              <p:cNvSpPr>
                <a:spLocks noChangeArrowheads="1"/>
              </p:cNvSpPr>
              <p:nvPr/>
            </p:nvSpPr>
            <p:spPr bwMode="auto">
              <a:xfrm>
                <a:off x="4368" y="26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73" name="AutoShape 175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74" name="AutoShape 176"/>
              <p:cNvSpPr>
                <a:spLocks noChangeArrowheads="1"/>
              </p:cNvSpPr>
              <p:nvPr/>
            </p:nvSpPr>
            <p:spPr bwMode="auto">
              <a:xfrm>
                <a:off x="4368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75" name="AutoShape 177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76" name="AutoShape 178"/>
              <p:cNvSpPr>
                <a:spLocks noChangeArrowheads="1"/>
              </p:cNvSpPr>
              <p:nvPr/>
            </p:nvSpPr>
            <p:spPr bwMode="auto">
              <a:xfrm>
                <a:off x="4368" y="115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3" name="Group 179"/>
            <p:cNvGrpSpPr>
              <a:grpSpLocks/>
            </p:cNvGrpSpPr>
            <p:nvPr/>
          </p:nvGrpSpPr>
          <p:grpSpPr bwMode="auto">
            <a:xfrm>
              <a:off x="2784" y="1296"/>
              <a:ext cx="1720" cy="1968"/>
              <a:chOff x="2784" y="1296"/>
              <a:chExt cx="1720" cy="1968"/>
            </a:xfrm>
          </p:grpSpPr>
          <p:sp>
            <p:nvSpPr>
              <p:cNvPr id="122037" name="AutoShape 180"/>
              <p:cNvSpPr>
                <a:spLocks noChangeArrowheads="1"/>
              </p:cNvSpPr>
              <p:nvPr/>
            </p:nvSpPr>
            <p:spPr bwMode="auto">
              <a:xfrm>
                <a:off x="2784" y="284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38" name="AutoShape 181"/>
              <p:cNvSpPr>
                <a:spLocks noChangeArrowheads="1"/>
              </p:cNvSpPr>
              <p:nvPr/>
            </p:nvSpPr>
            <p:spPr bwMode="auto">
              <a:xfrm>
                <a:off x="2784" y="244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39" name="AutoShape 182"/>
              <p:cNvSpPr>
                <a:spLocks noChangeArrowheads="1"/>
              </p:cNvSpPr>
              <p:nvPr/>
            </p:nvSpPr>
            <p:spPr bwMode="auto">
              <a:xfrm>
                <a:off x="2784" y="206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0" name="AutoShape 183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1" name="AutoShape 184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2" name="AutoShape 185"/>
              <p:cNvSpPr>
                <a:spLocks noChangeArrowheads="1"/>
              </p:cNvSpPr>
              <p:nvPr/>
            </p:nvSpPr>
            <p:spPr bwMode="auto">
              <a:xfrm>
                <a:off x="3216" y="284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3" name="AutoShape 18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4" name="AutoShape 187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5" name="AutoShape 188"/>
              <p:cNvSpPr>
                <a:spLocks noChangeArrowheads="1"/>
              </p:cNvSpPr>
              <p:nvPr/>
            </p:nvSpPr>
            <p:spPr bwMode="auto">
              <a:xfrm>
                <a:off x="3216" y="16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6" name="AutoShape 189"/>
              <p:cNvSpPr>
                <a:spLocks noChangeArrowheads="1"/>
              </p:cNvSpPr>
              <p:nvPr/>
            </p:nvSpPr>
            <p:spPr bwMode="auto">
              <a:xfrm>
                <a:off x="3216" y="12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7" name="AutoShape 190"/>
              <p:cNvSpPr>
                <a:spLocks noChangeArrowheads="1"/>
              </p:cNvSpPr>
              <p:nvPr/>
            </p:nvSpPr>
            <p:spPr bwMode="auto">
              <a:xfrm>
                <a:off x="3640" y="284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8" name="AutoShape 191"/>
              <p:cNvSpPr>
                <a:spLocks noChangeArrowheads="1"/>
              </p:cNvSpPr>
              <p:nvPr/>
            </p:nvSpPr>
            <p:spPr bwMode="auto">
              <a:xfrm>
                <a:off x="3640" y="244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49" name="AutoShape 192"/>
              <p:cNvSpPr>
                <a:spLocks noChangeArrowheads="1"/>
              </p:cNvSpPr>
              <p:nvPr/>
            </p:nvSpPr>
            <p:spPr bwMode="auto">
              <a:xfrm>
                <a:off x="3640" y="206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50" name="AutoShape 193"/>
              <p:cNvSpPr>
                <a:spLocks noChangeArrowheads="1"/>
              </p:cNvSpPr>
              <p:nvPr/>
            </p:nvSpPr>
            <p:spPr bwMode="auto">
              <a:xfrm>
                <a:off x="3640" y="16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51" name="AutoShape 194"/>
              <p:cNvSpPr>
                <a:spLocks noChangeArrowheads="1"/>
              </p:cNvSpPr>
              <p:nvPr/>
            </p:nvSpPr>
            <p:spPr bwMode="auto">
              <a:xfrm>
                <a:off x="3640" y="12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52" name="AutoShape 195"/>
              <p:cNvSpPr>
                <a:spLocks noChangeArrowheads="1"/>
              </p:cNvSpPr>
              <p:nvPr/>
            </p:nvSpPr>
            <p:spPr bwMode="auto">
              <a:xfrm>
                <a:off x="4080" y="284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53" name="AutoShape 196"/>
              <p:cNvSpPr>
                <a:spLocks noChangeArrowheads="1"/>
              </p:cNvSpPr>
              <p:nvPr/>
            </p:nvSpPr>
            <p:spPr bwMode="auto">
              <a:xfrm>
                <a:off x="4080" y="244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54" name="AutoShape 197"/>
              <p:cNvSpPr>
                <a:spLocks noChangeArrowheads="1"/>
              </p:cNvSpPr>
              <p:nvPr/>
            </p:nvSpPr>
            <p:spPr bwMode="auto">
              <a:xfrm>
                <a:off x="4080" y="206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55" name="AutoShape 198"/>
              <p:cNvSpPr>
                <a:spLocks noChangeArrowheads="1"/>
              </p:cNvSpPr>
              <p:nvPr/>
            </p:nvSpPr>
            <p:spPr bwMode="auto">
              <a:xfrm>
                <a:off x="4080" y="16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56" name="AutoShape 199"/>
              <p:cNvSpPr>
                <a:spLocks noChangeArrowheads="1"/>
              </p:cNvSpPr>
              <p:nvPr/>
            </p:nvSpPr>
            <p:spPr bwMode="auto">
              <a:xfrm>
                <a:off x="4080" y="12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" name="Group 200"/>
            <p:cNvGrpSpPr>
              <a:grpSpLocks/>
            </p:cNvGrpSpPr>
            <p:nvPr/>
          </p:nvGrpSpPr>
          <p:grpSpPr bwMode="auto">
            <a:xfrm>
              <a:off x="2592" y="1536"/>
              <a:ext cx="1720" cy="1968"/>
              <a:chOff x="2592" y="1536"/>
              <a:chExt cx="1720" cy="1968"/>
            </a:xfrm>
          </p:grpSpPr>
          <p:sp>
            <p:nvSpPr>
              <p:cNvPr id="122017" name="AutoShape 201"/>
              <p:cNvSpPr>
                <a:spLocks noChangeArrowheads="1"/>
              </p:cNvSpPr>
              <p:nvPr/>
            </p:nvSpPr>
            <p:spPr bwMode="auto">
              <a:xfrm>
                <a:off x="2592" y="30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18" name="AutoShape 202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19" name="AutoShape 203"/>
              <p:cNvSpPr>
                <a:spLocks noChangeArrowheads="1"/>
              </p:cNvSpPr>
              <p:nvPr/>
            </p:nvSpPr>
            <p:spPr bwMode="auto">
              <a:xfrm>
                <a:off x="2592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0" name="AutoShape 204"/>
              <p:cNvSpPr>
                <a:spLocks noChangeArrowheads="1"/>
              </p:cNvSpPr>
              <p:nvPr/>
            </p:nvSpPr>
            <p:spPr bwMode="auto">
              <a:xfrm>
                <a:off x="2592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1" name="AutoShape 205"/>
              <p:cNvSpPr>
                <a:spLocks noChangeArrowheads="1"/>
              </p:cNvSpPr>
              <p:nvPr/>
            </p:nvSpPr>
            <p:spPr bwMode="auto">
              <a:xfrm>
                <a:off x="2592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2" name="AutoShape 206"/>
              <p:cNvSpPr>
                <a:spLocks noChangeArrowheads="1"/>
              </p:cNvSpPr>
              <p:nvPr/>
            </p:nvSpPr>
            <p:spPr bwMode="auto">
              <a:xfrm>
                <a:off x="3024" y="30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3" name="AutoShape 207"/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4" name="AutoShape 208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5" name="AutoShape 209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6" name="AutoShape 210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7" name="AutoShape 211"/>
              <p:cNvSpPr>
                <a:spLocks noChangeArrowheads="1"/>
              </p:cNvSpPr>
              <p:nvPr/>
            </p:nvSpPr>
            <p:spPr bwMode="auto">
              <a:xfrm>
                <a:off x="3448" y="30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8" name="AutoShape 212"/>
              <p:cNvSpPr>
                <a:spLocks noChangeArrowheads="1"/>
              </p:cNvSpPr>
              <p:nvPr/>
            </p:nvSpPr>
            <p:spPr bwMode="auto">
              <a:xfrm>
                <a:off x="3448" y="268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29" name="AutoShape 213"/>
              <p:cNvSpPr>
                <a:spLocks noChangeArrowheads="1"/>
              </p:cNvSpPr>
              <p:nvPr/>
            </p:nvSpPr>
            <p:spPr bwMode="auto">
              <a:xfrm>
                <a:off x="3448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30" name="AutoShape 214"/>
              <p:cNvSpPr>
                <a:spLocks noChangeArrowheads="1"/>
              </p:cNvSpPr>
              <p:nvPr/>
            </p:nvSpPr>
            <p:spPr bwMode="auto">
              <a:xfrm>
                <a:off x="3448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31" name="AutoShape 215"/>
              <p:cNvSpPr>
                <a:spLocks noChangeArrowheads="1"/>
              </p:cNvSpPr>
              <p:nvPr/>
            </p:nvSpPr>
            <p:spPr bwMode="auto">
              <a:xfrm>
                <a:off x="3448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32" name="AutoShape 216"/>
              <p:cNvSpPr>
                <a:spLocks noChangeArrowheads="1"/>
              </p:cNvSpPr>
              <p:nvPr/>
            </p:nvSpPr>
            <p:spPr bwMode="auto">
              <a:xfrm>
                <a:off x="3888" y="30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33" name="AutoShape 217"/>
              <p:cNvSpPr>
                <a:spLocks noChangeArrowheads="1"/>
              </p:cNvSpPr>
              <p:nvPr/>
            </p:nvSpPr>
            <p:spPr bwMode="auto">
              <a:xfrm>
                <a:off x="3888" y="268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34" name="AutoShape 218"/>
              <p:cNvSpPr>
                <a:spLocks noChangeArrowheads="1"/>
              </p:cNvSpPr>
              <p:nvPr/>
            </p:nvSpPr>
            <p:spPr bwMode="auto">
              <a:xfrm>
                <a:off x="3888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35" name="AutoShape 219"/>
              <p:cNvSpPr>
                <a:spLocks noChangeArrowheads="1"/>
              </p:cNvSpPr>
              <p:nvPr/>
            </p:nvSpPr>
            <p:spPr bwMode="auto">
              <a:xfrm>
                <a:off x="3888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36" name="AutoShape 220"/>
              <p:cNvSpPr>
                <a:spLocks noChangeArrowheads="1"/>
              </p:cNvSpPr>
              <p:nvPr/>
            </p:nvSpPr>
            <p:spPr bwMode="auto">
              <a:xfrm>
                <a:off x="3888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5" name="Group 221"/>
          <p:cNvGrpSpPr>
            <a:grpSpLocks/>
          </p:cNvGrpSpPr>
          <p:nvPr/>
        </p:nvGrpSpPr>
        <p:grpSpPr bwMode="auto">
          <a:xfrm>
            <a:off x="3005138" y="1966913"/>
            <a:ext cx="3340100" cy="3886200"/>
            <a:chOff x="2688" y="1152"/>
            <a:chExt cx="2104" cy="2448"/>
          </a:xfrm>
        </p:grpSpPr>
        <p:grpSp>
          <p:nvGrpSpPr>
            <p:cNvPr id="16" name="Group 222"/>
            <p:cNvGrpSpPr>
              <a:grpSpLocks/>
            </p:cNvGrpSpPr>
            <p:nvPr/>
          </p:nvGrpSpPr>
          <p:grpSpPr bwMode="auto">
            <a:xfrm>
              <a:off x="3072" y="1152"/>
              <a:ext cx="1720" cy="1968"/>
              <a:chOff x="3072" y="1152"/>
              <a:chExt cx="1720" cy="1968"/>
            </a:xfrm>
          </p:grpSpPr>
          <p:sp>
            <p:nvSpPr>
              <p:cNvPr id="121994" name="AutoShape 223"/>
              <p:cNvSpPr>
                <a:spLocks noChangeArrowheads="1"/>
              </p:cNvSpPr>
              <p:nvPr/>
            </p:nvSpPr>
            <p:spPr bwMode="auto">
              <a:xfrm>
                <a:off x="3072" y="26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95" name="AutoShape 224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96" name="AutoShape 225"/>
              <p:cNvSpPr>
                <a:spLocks noChangeArrowheads="1"/>
              </p:cNvSpPr>
              <p:nvPr/>
            </p:nvSpPr>
            <p:spPr bwMode="auto">
              <a:xfrm>
                <a:off x="3072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97" name="AutoShape 226"/>
              <p:cNvSpPr>
                <a:spLocks noChangeArrowheads="1"/>
              </p:cNvSpPr>
              <p:nvPr/>
            </p:nvSpPr>
            <p:spPr bwMode="auto">
              <a:xfrm>
                <a:off x="3072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98" name="AutoShape 227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99" name="AutoShape 228"/>
              <p:cNvSpPr>
                <a:spLocks noChangeArrowheads="1"/>
              </p:cNvSpPr>
              <p:nvPr/>
            </p:nvSpPr>
            <p:spPr bwMode="auto">
              <a:xfrm>
                <a:off x="3504" y="26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0" name="AutoShape 229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1" name="AutoShape 230"/>
              <p:cNvSpPr>
                <a:spLocks noChangeArrowheads="1"/>
              </p:cNvSpPr>
              <p:nvPr/>
            </p:nvSpPr>
            <p:spPr bwMode="auto">
              <a:xfrm>
                <a:off x="3504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2" name="AutoShape 231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3" name="AutoShape 232"/>
              <p:cNvSpPr>
                <a:spLocks noChangeArrowheads="1"/>
              </p:cNvSpPr>
              <p:nvPr/>
            </p:nvSpPr>
            <p:spPr bwMode="auto">
              <a:xfrm>
                <a:off x="3504" y="115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4" name="AutoShape 233"/>
              <p:cNvSpPr>
                <a:spLocks noChangeArrowheads="1"/>
              </p:cNvSpPr>
              <p:nvPr/>
            </p:nvSpPr>
            <p:spPr bwMode="auto">
              <a:xfrm>
                <a:off x="3928" y="26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5" name="AutoShape 234"/>
              <p:cNvSpPr>
                <a:spLocks noChangeArrowheads="1"/>
              </p:cNvSpPr>
              <p:nvPr/>
            </p:nvSpPr>
            <p:spPr bwMode="auto">
              <a:xfrm>
                <a:off x="3928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6" name="AutoShape 235"/>
              <p:cNvSpPr>
                <a:spLocks noChangeArrowheads="1"/>
              </p:cNvSpPr>
              <p:nvPr/>
            </p:nvSpPr>
            <p:spPr bwMode="auto">
              <a:xfrm>
                <a:off x="3928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7" name="AutoShape 236"/>
              <p:cNvSpPr>
                <a:spLocks noChangeArrowheads="1"/>
              </p:cNvSpPr>
              <p:nvPr/>
            </p:nvSpPr>
            <p:spPr bwMode="auto">
              <a:xfrm>
                <a:off x="3928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8" name="AutoShape 237"/>
              <p:cNvSpPr>
                <a:spLocks noChangeArrowheads="1"/>
              </p:cNvSpPr>
              <p:nvPr/>
            </p:nvSpPr>
            <p:spPr bwMode="auto">
              <a:xfrm>
                <a:off x="3928" y="115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09" name="AutoShape 238"/>
              <p:cNvSpPr>
                <a:spLocks noChangeArrowheads="1"/>
              </p:cNvSpPr>
              <p:nvPr/>
            </p:nvSpPr>
            <p:spPr bwMode="auto">
              <a:xfrm>
                <a:off x="4368" y="26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10" name="AutoShape 239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11" name="AutoShape 240"/>
              <p:cNvSpPr>
                <a:spLocks noChangeArrowheads="1"/>
              </p:cNvSpPr>
              <p:nvPr/>
            </p:nvSpPr>
            <p:spPr bwMode="auto">
              <a:xfrm>
                <a:off x="4368" y="192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12" name="AutoShape 241"/>
              <p:cNvSpPr>
                <a:spLocks noChangeArrowheads="1"/>
              </p:cNvSpPr>
              <p:nvPr/>
            </p:nvSpPr>
            <p:spPr bwMode="auto">
              <a:xfrm>
                <a:off x="4368" y="153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013" name="AutoShape 242"/>
              <p:cNvSpPr>
                <a:spLocks noChangeArrowheads="1"/>
              </p:cNvSpPr>
              <p:nvPr/>
            </p:nvSpPr>
            <p:spPr bwMode="auto">
              <a:xfrm>
                <a:off x="4368" y="115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7" name="Group 243"/>
            <p:cNvGrpSpPr>
              <a:grpSpLocks/>
            </p:cNvGrpSpPr>
            <p:nvPr/>
          </p:nvGrpSpPr>
          <p:grpSpPr bwMode="auto">
            <a:xfrm>
              <a:off x="2880" y="1392"/>
              <a:ext cx="1720" cy="1968"/>
              <a:chOff x="2784" y="1296"/>
              <a:chExt cx="1720" cy="1968"/>
            </a:xfrm>
          </p:grpSpPr>
          <p:sp>
            <p:nvSpPr>
              <p:cNvPr id="121974" name="AutoShape 244"/>
              <p:cNvSpPr>
                <a:spLocks noChangeArrowheads="1"/>
              </p:cNvSpPr>
              <p:nvPr/>
            </p:nvSpPr>
            <p:spPr bwMode="auto">
              <a:xfrm>
                <a:off x="2784" y="284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75" name="AutoShape 245"/>
              <p:cNvSpPr>
                <a:spLocks noChangeArrowheads="1"/>
              </p:cNvSpPr>
              <p:nvPr/>
            </p:nvSpPr>
            <p:spPr bwMode="auto">
              <a:xfrm>
                <a:off x="2784" y="244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76" name="AutoShape 246"/>
              <p:cNvSpPr>
                <a:spLocks noChangeArrowheads="1"/>
              </p:cNvSpPr>
              <p:nvPr/>
            </p:nvSpPr>
            <p:spPr bwMode="auto">
              <a:xfrm>
                <a:off x="2784" y="206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77" name="AutoShape 247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78" name="AutoShape 248"/>
              <p:cNvSpPr>
                <a:spLocks noChangeArrowheads="1"/>
              </p:cNvSpPr>
              <p:nvPr/>
            </p:nvSpPr>
            <p:spPr bwMode="auto">
              <a:xfrm>
                <a:off x="2784" y="12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79" name="AutoShape 249"/>
              <p:cNvSpPr>
                <a:spLocks noChangeArrowheads="1"/>
              </p:cNvSpPr>
              <p:nvPr/>
            </p:nvSpPr>
            <p:spPr bwMode="auto">
              <a:xfrm>
                <a:off x="3216" y="284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0" name="AutoShape 25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1" name="AutoShape 251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2" name="AutoShape 252"/>
              <p:cNvSpPr>
                <a:spLocks noChangeArrowheads="1"/>
              </p:cNvSpPr>
              <p:nvPr/>
            </p:nvSpPr>
            <p:spPr bwMode="auto">
              <a:xfrm>
                <a:off x="3216" y="16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3" name="AutoShape 253"/>
              <p:cNvSpPr>
                <a:spLocks noChangeArrowheads="1"/>
              </p:cNvSpPr>
              <p:nvPr/>
            </p:nvSpPr>
            <p:spPr bwMode="auto">
              <a:xfrm>
                <a:off x="3216" y="12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4" name="AutoShape 254"/>
              <p:cNvSpPr>
                <a:spLocks noChangeArrowheads="1"/>
              </p:cNvSpPr>
              <p:nvPr/>
            </p:nvSpPr>
            <p:spPr bwMode="auto">
              <a:xfrm>
                <a:off x="3640" y="284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5" name="AutoShape 255"/>
              <p:cNvSpPr>
                <a:spLocks noChangeArrowheads="1"/>
              </p:cNvSpPr>
              <p:nvPr/>
            </p:nvSpPr>
            <p:spPr bwMode="auto">
              <a:xfrm>
                <a:off x="3640" y="244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6" name="AutoShape 256"/>
              <p:cNvSpPr>
                <a:spLocks noChangeArrowheads="1"/>
              </p:cNvSpPr>
              <p:nvPr/>
            </p:nvSpPr>
            <p:spPr bwMode="auto">
              <a:xfrm>
                <a:off x="3640" y="206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7" name="AutoShape 257"/>
              <p:cNvSpPr>
                <a:spLocks noChangeArrowheads="1"/>
              </p:cNvSpPr>
              <p:nvPr/>
            </p:nvSpPr>
            <p:spPr bwMode="auto">
              <a:xfrm>
                <a:off x="3640" y="16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8" name="AutoShape 258"/>
              <p:cNvSpPr>
                <a:spLocks noChangeArrowheads="1"/>
              </p:cNvSpPr>
              <p:nvPr/>
            </p:nvSpPr>
            <p:spPr bwMode="auto">
              <a:xfrm>
                <a:off x="3640" y="12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89" name="AutoShape 259"/>
              <p:cNvSpPr>
                <a:spLocks noChangeArrowheads="1"/>
              </p:cNvSpPr>
              <p:nvPr/>
            </p:nvSpPr>
            <p:spPr bwMode="auto">
              <a:xfrm>
                <a:off x="4080" y="284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90" name="AutoShape 260"/>
              <p:cNvSpPr>
                <a:spLocks noChangeArrowheads="1"/>
              </p:cNvSpPr>
              <p:nvPr/>
            </p:nvSpPr>
            <p:spPr bwMode="auto">
              <a:xfrm>
                <a:off x="4080" y="244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91" name="AutoShape 261"/>
              <p:cNvSpPr>
                <a:spLocks noChangeArrowheads="1"/>
              </p:cNvSpPr>
              <p:nvPr/>
            </p:nvSpPr>
            <p:spPr bwMode="auto">
              <a:xfrm>
                <a:off x="4080" y="206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92" name="AutoShape 262"/>
              <p:cNvSpPr>
                <a:spLocks noChangeArrowheads="1"/>
              </p:cNvSpPr>
              <p:nvPr/>
            </p:nvSpPr>
            <p:spPr bwMode="auto">
              <a:xfrm>
                <a:off x="4080" y="168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93" name="AutoShape 263"/>
              <p:cNvSpPr>
                <a:spLocks noChangeArrowheads="1"/>
              </p:cNvSpPr>
              <p:nvPr/>
            </p:nvSpPr>
            <p:spPr bwMode="auto">
              <a:xfrm>
                <a:off x="4080" y="129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" name="Group 264"/>
            <p:cNvGrpSpPr>
              <a:grpSpLocks/>
            </p:cNvGrpSpPr>
            <p:nvPr/>
          </p:nvGrpSpPr>
          <p:grpSpPr bwMode="auto">
            <a:xfrm>
              <a:off x="2688" y="1632"/>
              <a:ext cx="1720" cy="1968"/>
              <a:chOff x="2688" y="1632"/>
              <a:chExt cx="1720" cy="1968"/>
            </a:xfrm>
          </p:grpSpPr>
          <p:sp>
            <p:nvSpPr>
              <p:cNvPr id="121954" name="AutoShape 265"/>
              <p:cNvSpPr>
                <a:spLocks noChangeArrowheads="1"/>
              </p:cNvSpPr>
              <p:nvPr/>
            </p:nvSpPr>
            <p:spPr bwMode="auto">
              <a:xfrm>
                <a:off x="2688" y="317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55" name="AutoShape 266"/>
              <p:cNvSpPr>
                <a:spLocks noChangeArrowheads="1"/>
              </p:cNvSpPr>
              <p:nvPr/>
            </p:nvSpPr>
            <p:spPr bwMode="auto">
              <a:xfrm>
                <a:off x="2688" y="278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56" name="AutoShape 267"/>
              <p:cNvSpPr>
                <a:spLocks noChangeArrowheads="1"/>
              </p:cNvSpPr>
              <p:nvPr/>
            </p:nvSpPr>
            <p:spPr bwMode="auto">
              <a:xfrm>
                <a:off x="2688" y="240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57" name="AutoShape 268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58" name="AutoShape 269"/>
              <p:cNvSpPr>
                <a:spLocks noChangeArrowheads="1"/>
              </p:cNvSpPr>
              <p:nvPr/>
            </p:nvSpPr>
            <p:spPr bwMode="auto">
              <a:xfrm>
                <a:off x="2688" y="163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59" name="AutoShape 270"/>
              <p:cNvSpPr>
                <a:spLocks noChangeArrowheads="1"/>
              </p:cNvSpPr>
              <p:nvPr/>
            </p:nvSpPr>
            <p:spPr bwMode="auto">
              <a:xfrm>
                <a:off x="3120" y="317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0" name="AutoShape 271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1" name="AutoShape 272"/>
              <p:cNvSpPr>
                <a:spLocks noChangeArrowheads="1"/>
              </p:cNvSpPr>
              <p:nvPr/>
            </p:nvSpPr>
            <p:spPr bwMode="auto">
              <a:xfrm>
                <a:off x="3120" y="240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2" name="AutoShape 273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3" name="AutoShape 274"/>
              <p:cNvSpPr>
                <a:spLocks noChangeArrowheads="1"/>
              </p:cNvSpPr>
              <p:nvPr/>
            </p:nvSpPr>
            <p:spPr bwMode="auto">
              <a:xfrm>
                <a:off x="3120" y="163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4" name="AutoShape 275"/>
              <p:cNvSpPr>
                <a:spLocks noChangeArrowheads="1"/>
              </p:cNvSpPr>
              <p:nvPr/>
            </p:nvSpPr>
            <p:spPr bwMode="auto">
              <a:xfrm>
                <a:off x="3544" y="317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5" name="AutoShape 276"/>
              <p:cNvSpPr>
                <a:spLocks noChangeArrowheads="1"/>
              </p:cNvSpPr>
              <p:nvPr/>
            </p:nvSpPr>
            <p:spPr bwMode="auto">
              <a:xfrm>
                <a:off x="3544" y="278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6" name="AutoShape 277"/>
              <p:cNvSpPr>
                <a:spLocks noChangeArrowheads="1"/>
              </p:cNvSpPr>
              <p:nvPr/>
            </p:nvSpPr>
            <p:spPr bwMode="auto">
              <a:xfrm>
                <a:off x="3544" y="240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7" name="AutoShape 278"/>
              <p:cNvSpPr>
                <a:spLocks noChangeArrowheads="1"/>
              </p:cNvSpPr>
              <p:nvPr/>
            </p:nvSpPr>
            <p:spPr bwMode="auto">
              <a:xfrm>
                <a:off x="3544" y="201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8" name="AutoShape 279"/>
              <p:cNvSpPr>
                <a:spLocks noChangeArrowheads="1"/>
              </p:cNvSpPr>
              <p:nvPr/>
            </p:nvSpPr>
            <p:spPr bwMode="auto">
              <a:xfrm>
                <a:off x="3544" y="163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69" name="AutoShape 280"/>
              <p:cNvSpPr>
                <a:spLocks noChangeArrowheads="1"/>
              </p:cNvSpPr>
              <p:nvPr/>
            </p:nvSpPr>
            <p:spPr bwMode="auto">
              <a:xfrm>
                <a:off x="3984" y="317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70" name="AutoShape 281"/>
              <p:cNvSpPr>
                <a:spLocks noChangeArrowheads="1"/>
              </p:cNvSpPr>
              <p:nvPr/>
            </p:nvSpPr>
            <p:spPr bwMode="auto">
              <a:xfrm>
                <a:off x="3984" y="2784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71" name="AutoShape 282"/>
              <p:cNvSpPr>
                <a:spLocks noChangeArrowheads="1"/>
              </p:cNvSpPr>
              <p:nvPr/>
            </p:nvSpPr>
            <p:spPr bwMode="auto">
              <a:xfrm>
                <a:off x="3984" y="2400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72" name="AutoShape 283"/>
              <p:cNvSpPr>
                <a:spLocks noChangeArrowheads="1"/>
              </p:cNvSpPr>
              <p:nvPr/>
            </p:nvSpPr>
            <p:spPr bwMode="auto">
              <a:xfrm>
                <a:off x="3984" y="2016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973" name="AutoShape 284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9" name="Group 285"/>
          <p:cNvGrpSpPr>
            <a:grpSpLocks/>
          </p:cNvGrpSpPr>
          <p:nvPr/>
        </p:nvGrpSpPr>
        <p:grpSpPr bwMode="auto">
          <a:xfrm>
            <a:off x="3005138" y="1966913"/>
            <a:ext cx="3340100" cy="3886200"/>
            <a:chOff x="144" y="768"/>
            <a:chExt cx="2104" cy="2448"/>
          </a:xfrm>
        </p:grpSpPr>
        <p:grpSp>
          <p:nvGrpSpPr>
            <p:cNvPr id="20" name="Group 286"/>
            <p:cNvGrpSpPr>
              <a:grpSpLocks/>
            </p:cNvGrpSpPr>
            <p:nvPr/>
          </p:nvGrpSpPr>
          <p:grpSpPr bwMode="auto">
            <a:xfrm>
              <a:off x="144" y="768"/>
              <a:ext cx="2104" cy="2448"/>
              <a:chOff x="2696" y="1152"/>
              <a:chExt cx="2104" cy="2448"/>
            </a:xfrm>
          </p:grpSpPr>
          <p:grpSp>
            <p:nvGrpSpPr>
              <p:cNvPr id="21" name="Group 287"/>
              <p:cNvGrpSpPr>
                <a:grpSpLocks/>
              </p:cNvGrpSpPr>
              <p:nvPr/>
            </p:nvGrpSpPr>
            <p:grpSpPr bwMode="auto">
              <a:xfrm>
                <a:off x="3080" y="1152"/>
                <a:ext cx="1720" cy="1968"/>
                <a:chOff x="3072" y="1152"/>
                <a:chExt cx="1720" cy="1968"/>
              </a:xfrm>
            </p:grpSpPr>
            <p:sp>
              <p:nvSpPr>
                <p:cNvPr id="121931" name="AutoShape 288"/>
                <p:cNvSpPr>
                  <a:spLocks noChangeArrowheads="1"/>
                </p:cNvSpPr>
                <p:nvPr/>
              </p:nvSpPr>
              <p:spPr bwMode="auto">
                <a:xfrm>
                  <a:off x="3072" y="26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32" name="AutoShape 289"/>
                <p:cNvSpPr>
                  <a:spLocks noChangeArrowheads="1"/>
                </p:cNvSpPr>
                <p:nvPr/>
              </p:nvSpPr>
              <p:spPr bwMode="auto">
                <a:xfrm>
                  <a:off x="3072" y="230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33" name="AutoShape 290"/>
                <p:cNvSpPr>
                  <a:spLocks noChangeArrowheads="1"/>
                </p:cNvSpPr>
                <p:nvPr/>
              </p:nvSpPr>
              <p:spPr bwMode="auto">
                <a:xfrm>
                  <a:off x="3072" y="192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34" name="AutoShape 291"/>
                <p:cNvSpPr>
                  <a:spLocks noChangeArrowheads="1"/>
                </p:cNvSpPr>
                <p:nvPr/>
              </p:nvSpPr>
              <p:spPr bwMode="auto">
                <a:xfrm>
                  <a:off x="3072" y="153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35" name="AutoShape 292"/>
                <p:cNvSpPr>
                  <a:spLocks noChangeArrowheads="1"/>
                </p:cNvSpPr>
                <p:nvPr/>
              </p:nvSpPr>
              <p:spPr bwMode="auto">
                <a:xfrm>
                  <a:off x="3072" y="115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36" name="AutoShape 293"/>
                <p:cNvSpPr>
                  <a:spLocks noChangeArrowheads="1"/>
                </p:cNvSpPr>
                <p:nvPr/>
              </p:nvSpPr>
              <p:spPr bwMode="auto">
                <a:xfrm>
                  <a:off x="3504" y="26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37" name="AutoShape 294"/>
                <p:cNvSpPr>
                  <a:spLocks noChangeArrowheads="1"/>
                </p:cNvSpPr>
                <p:nvPr/>
              </p:nvSpPr>
              <p:spPr bwMode="auto">
                <a:xfrm>
                  <a:off x="3504" y="230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38" name="AutoShape 295"/>
                <p:cNvSpPr>
                  <a:spLocks noChangeArrowheads="1"/>
                </p:cNvSpPr>
                <p:nvPr/>
              </p:nvSpPr>
              <p:spPr bwMode="auto">
                <a:xfrm>
                  <a:off x="3504" y="192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39" name="AutoShape 296"/>
                <p:cNvSpPr>
                  <a:spLocks noChangeArrowheads="1"/>
                </p:cNvSpPr>
                <p:nvPr/>
              </p:nvSpPr>
              <p:spPr bwMode="auto">
                <a:xfrm>
                  <a:off x="3504" y="153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0" name="AutoShape 297"/>
                <p:cNvSpPr>
                  <a:spLocks noChangeArrowheads="1"/>
                </p:cNvSpPr>
                <p:nvPr/>
              </p:nvSpPr>
              <p:spPr bwMode="auto">
                <a:xfrm>
                  <a:off x="3504" y="115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1" name="AutoShape 298"/>
                <p:cNvSpPr>
                  <a:spLocks noChangeArrowheads="1"/>
                </p:cNvSpPr>
                <p:nvPr/>
              </p:nvSpPr>
              <p:spPr bwMode="auto">
                <a:xfrm>
                  <a:off x="3928" y="26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2" name="AutoShape 299"/>
                <p:cNvSpPr>
                  <a:spLocks noChangeArrowheads="1"/>
                </p:cNvSpPr>
                <p:nvPr/>
              </p:nvSpPr>
              <p:spPr bwMode="auto">
                <a:xfrm>
                  <a:off x="3928" y="230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3" name="AutoShape 300"/>
                <p:cNvSpPr>
                  <a:spLocks noChangeArrowheads="1"/>
                </p:cNvSpPr>
                <p:nvPr/>
              </p:nvSpPr>
              <p:spPr bwMode="auto">
                <a:xfrm>
                  <a:off x="3928" y="192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4" name="AutoShape 301"/>
                <p:cNvSpPr>
                  <a:spLocks noChangeArrowheads="1"/>
                </p:cNvSpPr>
                <p:nvPr/>
              </p:nvSpPr>
              <p:spPr bwMode="auto">
                <a:xfrm>
                  <a:off x="3928" y="153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5" name="AutoShape 302"/>
                <p:cNvSpPr>
                  <a:spLocks noChangeArrowheads="1"/>
                </p:cNvSpPr>
                <p:nvPr/>
              </p:nvSpPr>
              <p:spPr bwMode="auto">
                <a:xfrm>
                  <a:off x="3928" y="115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6" name="AutoShape 303"/>
                <p:cNvSpPr>
                  <a:spLocks noChangeArrowheads="1"/>
                </p:cNvSpPr>
                <p:nvPr/>
              </p:nvSpPr>
              <p:spPr bwMode="auto">
                <a:xfrm>
                  <a:off x="4368" y="26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7" name="AutoShape 304"/>
                <p:cNvSpPr>
                  <a:spLocks noChangeArrowheads="1"/>
                </p:cNvSpPr>
                <p:nvPr/>
              </p:nvSpPr>
              <p:spPr bwMode="auto">
                <a:xfrm>
                  <a:off x="4368" y="230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8" name="AutoShape 305"/>
                <p:cNvSpPr>
                  <a:spLocks noChangeArrowheads="1"/>
                </p:cNvSpPr>
                <p:nvPr/>
              </p:nvSpPr>
              <p:spPr bwMode="auto">
                <a:xfrm>
                  <a:off x="4368" y="192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49" name="AutoShape 306"/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50" name="AutoShape 307"/>
                <p:cNvSpPr>
                  <a:spLocks noChangeArrowheads="1"/>
                </p:cNvSpPr>
                <p:nvPr/>
              </p:nvSpPr>
              <p:spPr bwMode="auto">
                <a:xfrm>
                  <a:off x="4368" y="115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2" name="Group 308"/>
              <p:cNvGrpSpPr>
                <a:grpSpLocks/>
              </p:cNvGrpSpPr>
              <p:nvPr/>
            </p:nvGrpSpPr>
            <p:grpSpPr bwMode="auto">
              <a:xfrm>
                <a:off x="2888" y="1392"/>
                <a:ext cx="1720" cy="1968"/>
                <a:chOff x="2784" y="1296"/>
                <a:chExt cx="1720" cy="1968"/>
              </a:xfrm>
            </p:grpSpPr>
            <p:sp>
              <p:nvSpPr>
                <p:cNvPr id="121911" name="AutoShape 309"/>
                <p:cNvSpPr>
                  <a:spLocks noChangeArrowheads="1"/>
                </p:cNvSpPr>
                <p:nvPr/>
              </p:nvSpPr>
              <p:spPr bwMode="auto">
                <a:xfrm>
                  <a:off x="2784" y="284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12" name="AutoShape 310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13" name="AutoShape 311"/>
                <p:cNvSpPr>
                  <a:spLocks noChangeArrowheads="1"/>
                </p:cNvSpPr>
                <p:nvPr/>
              </p:nvSpPr>
              <p:spPr bwMode="auto">
                <a:xfrm>
                  <a:off x="2784" y="206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14" name="AutoShape 312"/>
                <p:cNvSpPr>
                  <a:spLocks noChangeArrowheads="1"/>
                </p:cNvSpPr>
                <p:nvPr/>
              </p:nvSpPr>
              <p:spPr bwMode="auto">
                <a:xfrm>
                  <a:off x="2784" y="168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15" name="AutoShape 313"/>
                <p:cNvSpPr>
                  <a:spLocks noChangeArrowheads="1"/>
                </p:cNvSpPr>
                <p:nvPr/>
              </p:nvSpPr>
              <p:spPr bwMode="auto">
                <a:xfrm>
                  <a:off x="2784" y="12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16" name="AutoShape 314"/>
                <p:cNvSpPr>
                  <a:spLocks noChangeArrowheads="1"/>
                </p:cNvSpPr>
                <p:nvPr/>
              </p:nvSpPr>
              <p:spPr bwMode="auto">
                <a:xfrm>
                  <a:off x="3216" y="284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17" name="AutoShape 315"/>
                <p:cNvSpPr>
                  <a:spLocks noChangeArrowheads="1"/>
                </p:cNvSpPr>
                <p:nvPr/>
              </p:nvSpPr>
              <p:spPr bwMode="auto">
                <a:xfrm>
                  <a:off x="3216" y="2448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18" name="AutoShape 316"/>
                <p:cNvSpPr>
                  <a:spLocks noChangeArrowheads="1"/>
                </p:cNvSpPr>
                <p:nvPr/>
              </p:nvSpPr>
              <p:spPr bwMode="auto">
                <a:xfrm>
                  <a:off x="3216" y="206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19" name="AutoShape 317"/>
                <p:cNvSpPr>
                  <a:spLocks noChangeArrowheads="1"/>
                </p:cNvSpPr>
                <p:nvPr/>
              </p:nvSpPr>
              <p:spPr bwMode="auto">
                <a:xfrm>
                  <a:off x="3216" y="168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0" name="AutoShape 318"/>
                <p:cNvSpPr>
                  <a:spLocks noChangeArrowheads="1"/>
                </p:cNvSpPr>
                <p:nvPr/>
              </p:nvSpPr>
              <p:spPr bwMode="auto">
                <a:xfrm>
                  <a:off x="3216" y="12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1" name="AutoShape 319"/>
                <p:cNvSpPr>
                  <a:spLocks noChangeArrowheads="1"/>
                </p:cNvSpPr>
                <p:nvPr/>
              </p:nvSpPr>
              <p:spPr bwMode="auto">
                <a:xfrm>
                  <a:off x="3640" y="284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2" name="AutoShape 320"/>
                <p:cNvSpPr>
                  <a:spLocks noChangeArrowheads="1"/>
                </p:cNvSpPr>
                <p:nvPr/>
              </p:nvSpPr>
              <p:spPr bwMode="auto">
                <a:xfrm>
                  <a:off x="3640" y="2448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3" name="AutoShape 321"/>
                <p:cNvSpPr>
                  <a:spLocks noChangeArrowheads="1"/>
                </p:cNvSpPr>
                <p:nvPr/>
              </p:nvSpPr>
              <p:spPr bwMode="auto">
                <a:xfrm>
                  <a:off x="3640" y="206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4" name="AutoShape 322"/>
                <p:cNvSpPr>
                  <a:spLocks noChangeArrowheads="1"/>
                </p:cNvSpPr>
                <p:nvPr/>
              </p:nvSpPr>
              <p:spPr bwMode="auto">
                <a:xfrm>
                  <a:off x="3640" y="168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5" name="AutoShape 323"/>
                <p:cNvSpPr>
                  <a:spLocks noChangeArrowheads="1"/>
                </p:cNvSpPr>
                <p:nvPr/>
              </p:nvSpPr>
              <p:spPr bwMode="auto">
                <a:xfrm>
                  <a:off x="3640" y="12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6" name="AutoShape 324"/>
                <p:cNvSpPr>
                  <a:spLocks noChangeArrowheads="1"/>
                </p:cNvSpPr>
                <p:nvPr/>
              </p:nvSpPr>
              <p:spPr bwMode="auto">
                <a:xfrm>
                  <a:off x="4080" y="284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7" name="AutoShape 325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8" name="AutoShape 326"/>
                <p:cNvSpPr>
                  <a:spLocks noChangeArrowheads="1"/>
                </p:cNvSpPr>
                <p:nvPr/>
              </p:nvSpPr>
              <p:spPr bwMode="auto">
                <a:xfrm>
                  <a:off x="4080" y="206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29" name="AutoShape 327"/>
                <p:cNvSpPr>
                  <a:spLocks noChangeArrowheads="1"/>
                </p:cNvSpPr>
                <p:nvPr/>
              </p:nvSpPr>
              <p:spPr bwMode="auto">
                <a:xfrm>
                  <a:off x="4080" y="168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30" name="AutoShape 328"/>
                <p:cNvSpPr>
                  <a:spLocks noChangeArrowheads="1"/>
                </p:cNvSpPr>
                <p:nvPr/>
              </p:nvSpPr>
              <p:spPr bwMode="auto">
                <a:xfrm>
                  <a:off x="4080" y="129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" name="Group 329"/>
              <p:cNvGrpSpPr>
                <a:grpSpLocks/>
              </p:cNvGrpSpPr>
              <p:nvPr/>
            </p:nvGrpSpPr>
            <p:grpSpPr bwMode="auto">
              <a:xfrm>
                <a:off x="2696" y="1632"/>
                <a:ext cx="1720" cy="1968"/>
                <a:chOff x="2696" y="1632"/>
                <a:chExt cx="1720" cy="1968"/>
              </a:xfrm>
            </p:grpSpPr>
            <p:sp>
              <p:nvSpPr>
                <p:cNvPr id="121891" name="AutoShape 330"/>
                <p:cNvSpPr>
                  <a:spLocks noChangeArrowheads="1"/>
                </p:cNvSpPr>
                <p:nvPr/>
              </p:nvSpPr>
              <p:spPr bwMode="auto">
                <a:xfrm>
                  <a:off x="2696" y="317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892" name="AutoShape 331"/>
                <p:cNvSpPr>
                  <a:spLocks noChangeArrowheads="1"/>
                </p:cNvSpPr>
                <p:nvPr/>
              </p:nvSpPr>
              <p:spPr bwMode="auto">
                <a:xfrm>
                  <a:off x="2696" y="278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893" name="AutoShape 332"/>
                <p:cNvSpPr>
                  <a:spLocks noChangeArrowheads="1"/>
                </p:cNvSpPr>
                <p:nvPr/>
              </p:nvSpPr>
              <p:spPr bwMode="auto">
                <a:xfrm>
                  <a:off x="2696" y="240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894" name="AutoShape 333"/>
                <p:cNvSpPr>
                  <a:spLocks noChangeArrowheads="1"/>
                </p:cNvSpPr>
                <p:nvPr/>
              </p:nvSpPr>
              <p:spPr bwMode="auto">
                <a:xfrm>
                  <a:off x="2696" y="201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895" name="AutoShape 334"/>
                <p:cNvSpPr>
                  <a:spLocks noChangeArrowheads="1"/>
                </p:cNvSpPr>
                <p:nvPr/>
              </p:nvSpPr>
              <p:spPr bwMode="auto">
                <a:xfrm>
                  <a:off x="2696" y="163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896" name="AutoShape 335"/>
                <p:cNvSpPr>
                  <a:spLocks noChangeArrowheads="1"/>
                </p:cNvSpPr>
                <p:nvPr/>
              </p:nvSpPr>
              <p:spPr bwMode="auto">
                <a:xfrm>
                  <a:off x="3128" y="317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897" name="AutoShape 336"/>
                <p:cNvSpPr>
                  <a:spLocks noChangeArrowheads="1"/>
                </p:cNvSpPr>
                <p:nvPr/>
              </p:nvSpPr>
              <p:spPr bwMode="auto">
                <a:xfrm>
                  <a:off x="3128" y="278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898" name="AutoShape 337"/>
                <p:cNvSpPr>
                  <a:spLocks noChangeArrowheads="1"/>
                </p:cNvSpPr>
                <p:nvPr/>
              </p:nvSpPr>
              <p:spPr bwMode="auto">
                <a:xfrm>
                  <a:off x="3128" y="240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899" name="AutoShape 338"/>
                <p:cNvSpPr>
                  <a:spLocks noChangeArrowheads="1"/>
                </p:cNvSpPr>
                <p:nvPr/>
              </p:nvSpPr>
              <p:spPr bwMode="auto">
                <a:xfrm>
                  <a:off x="3128" y="201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0" name="AutoShape 339"/>
                <p:cNvSpPr>
                  <a:spLocks noChangeArrowheads="1"/>
                </p:cNvSpPr>
                <p:nvPr/>
              </p:nvSpPr>
              <p:spPr bwMode="auto">
                <a:xfrm>
                  <a:off x="3128" y="163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1" name="AutoShape 340"/>
                <p:cNvSpPr>
                  <a:spLocks noChangeArrowheads="1"/>
                </p:cNvSpPr>
                <p:nvPr/>
              </p:nvSpPr>
              <p:spPr bwMode="auto">
                <a:xfrm>
                  <a:off x="3552" y="317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2" name="AutoShape 341"/>
                <p:cNvSpPr>
                  <a:spLocks noChangeArrowheads="1"/>
                </p:cNvSpPr>
                <p:nvPr/>
              </p:nvSpPr>
              <p:spPr bwMode="auto">
                <a:xfrm>
                  <a:off x="3552" y="278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3" name="AutoShape 342"/>
                <p:cNvSpPr>
                  <a:spLocks noChangeArrowheads="1"/>
                </p:cNvSpPr>
                <p:nvPr/>
              </p:nvSpPr>
              <p:spPr bwMode="auto">
                <a:xfrm>
                  <a:off x="3552" y="240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4" name="AutoShape 343"/>
                <p:cNvSpPr>
                  <a:spLocks noChangeArrowheads="1"/>
                </p:cNvSpPr>
                <p:nvPr/>
              </p:nvSpPr>
              <p:spPr bwMode="auto">
                <a:xfrm>
                  <a:off x="3552" y="201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5" name="AutoShape 344"/>
                <p:cNvSpPr>
                  <a:spLocks noChangeArrowheads="1"/>
                </p:cNvSpPr>
                <p:nvPr/>
              </p:nvSpPr>
              <p:spPr bwMode="auto">
                <a:xfrm>
                  <a:off x="3552" y="163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6" name="AutoShape 345"/>
                <p:cNvSpPr>
                  <a:spLocks noChangeArrowheads="1"/>
                </p:cNvSpPr>
                <p:nvPr/>
              </p:nvSpPr>
              <p:spPr bwMode="auto">
                <a:xfrm>
                  <a:off x="3992" y="317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7" name="AutoShape 346"/>
                <p:cNvSpPr>
                  <a:spLocks noChangeArrowheads="1"/>
                </p:cNvSpPr>
                <p:nvPr/>
              </p:nvSpPr>
              <p:spPr bwMode="auto">
                <a:xfrm>
                  <a:off x="3992" y="2784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8" name="AutoShape 347"/>
                <p:cNvSpPr>
                  <a:spLocks noChangeArrowheads="1"/>
                </p:cNvSpPr>
                <p:nvPr/>
              </p:nvSpPr>
              <p:spPr bwMode="auto">
                <a:xfrm>
                  <a:off x="3992" y="2400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09" name="AutoShape 348"/>
                <p:cNvSpPr>
                  <a:spLocks noChangeArrowheads="1"/>
                </p:cNvSpPr>
                <p:nvPr/>
              </p:nvSpPr>
              <p:spPr bwMode="auto">
                <a:xfrm>
                  <a:off x="3992" y="2016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910" name="AutoShape 349"/>
                <p:cNvSpPr>
                  <a:spLocks noChangeArrowheads="1"/>
                </p:cNvSpPr>
                <p:nvPr/>
              </p:nvSpPr>
              <p:spPr bwMode="auto">
                <a:xfrm>
                  <a:off x="3992" y="163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158942" name="Text Box 350"/>
            <p:cNvSpPr txBox="1">
              <a:spLocks noChangeArrowheads="1"/>
            </p:cNvSpPr>
            <p:nvPr/>
          </p:nvSpPr>
          <p:spPr bwMode="auto">
            <a:xfrm>
              <a:off x="712" y="1872"/>
              <a:ext cx="8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kumimoji="0" lang="zh-TW" altLang="en-US" sz="2400" b="1">
                  <a:solidFill>
                    <a:schemeClr val="bg2"/>
                  </a:solidFill>
                  <a:latin typeface="Arial Narrow" pitchFamily="34" charset="0"/>
                </a:rPr>
                <a:t>行銷資料</a:t>
              </a:r>
              <a:endParaRPr kumimoji="0" lang="zh-TW" altLang="en-US" sz="240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</p:grpSp>
      <p:sp>
        <p:nvSpPr>
          <p:cNvPr id="2158943" name="AutoShape 351"/>
          <p:cNvSpPr>
            <a:spLocks noChangeArrowheads="1"/>
          </p:cNvSpPr>
          <p:nvPr/>
        </p:nvSpPr>
        <p:spPr bwMode="invGray">
          <a:xfrm>
            <a:off x="7472363" y="2667000"/>
            <a:ext cx="533400" cy="381000"/>
          </a:xfrm>
          <a:prstGeom prst="leftArrow">
            <a:avLst>
              <a:gd name="adj1" fmla="val 33333"/>
              <a:gd name="adj2" fmla="val 78750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158944" name="AutoShape 352"/>
          <p:cNvSpPr>
            <a:spLocks noChangeArrowheads="1"/>
          </p:cNvSpPr>
          <p:nvPr/>
        </p:nvSpPr>
        <p:spPr bwMode="invGray">
          <a:xfrm rot="5400000">
            <a:off x="5033963" y="6400800"/>
            <a:ext cx="533400" cy="381000"/>
          </a:xfrm>
          <a:prstGeom prst="leftArrow">
            <a:avLst>
              <a:gd name="adj1" fmla="val 33333"/>
              <a:gd name="adj2" fmla="val 78750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158945" name="AutoShape 353"/>
          <p:cNvSpPr>
            <a:spLocks noChangeArrowheads="1"/>
          </p:cNvSpPr>
          <p:nvPr/>
        </p:nvSpPr>
        <p:spPr bwMode="invGray">
          <a:xfrm rot="10800000">
            <a:off x="906463" y="2514600"/>
            <a:ext cx="533400" cy="381000"/>
          </a:xfrm>
          <a:prstGeom prst="leftArrow">
            <a:avLst>
              <a:gd name="adj1" fmla="val 33333"/>
              <a:gd name="adj2" fmla="val 78750"/>
            </a:avLst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zh-TW" altLang="en-US"/>
          </a:p>
        </p:txBody>
      </p:sp>
      <p:grpSp>
        <p:nvGrpSpPr>
          <p:cNvPr id="24" name="Group 354"/>
          <p:cNvGrpSpPr>
            <a:grpSpLocks/>
          </p:cNvGrpSpPr>
          <p:nvPr/>
        </p:nvGrpSpPr>
        <p:grpSpPr bwMode="auto">
          <a:xfrm>
            <a:off x="642938" y="3157538"/>
            <a:ext cx="5786437" cy="3057525"/>
            <a:chOff x="405" y="1989"/>
            <a:chExt cx="3645" cy="1926"/>
          </a:xfrm>
        </p:grpSpPr>
        <p:sp>
          <p:nvSpPr>
            <p:cNvPr id="2158947" name="Text Box 355"/>
            <p:cNvSpPr txBox="1">
              <a:spLocks noChangeArrowheads="1"/>
            </p:cNvSpPr>
            <p:nvPr/>
          </p:nvSpPr>
          <p:spPr bwMode="auto">
            <a:xfrm>
              <a:off x="405" y="3214"/>
              <a:ext cx="109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Dimension</a:t>
              </a:r>
            </a:p>
          </p:txBody>
        </p:sp>
        <p:sp>
          <p:nvSpPr>
            <p:cNvPr id="121883" name="Line 356"/>
            <p:cNvSpPr>
              <a:spLocks noChangeShapeType="1"/>
            </p:cNvSpPr>
            <p:nvPr/>
          </p:nvSpPr>
          <p:spPr bwMode="auto">
            <a:xfrm flipV="1">
              <a:off x="954" y="1989"/>
              <a:ext cx="252" cy="124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none" w="sm" len="sm"/>
              <a:tailEnd type="triangle" w="med" len="lg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21884" name="Line 357"/>
            <p:cNvSpPr>
              <a:spLocks noChangeShapeType="1"/>
            </p:cNvSpPr>
            <p:nvPr/>
          </p:nvSpPr>
          <p:spPr bwMode="auto">
            <a:xfrm flipV="1">
              <a:off x="1368" y="2529"/>
              <a:ext cx="2682" cy="73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none" w="sm" len="sm"/>
              <a:tailEnd type="triangle" w="med" len="lg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21885" name="Line 358"/>
            <p:cNvSpPr>
              <a:spLocks noChangeShapeType="1"/>
            </p:cNvSpPr>
            <p:nvPr/>
          </p:nvSpPr>
          <p:spPr bwMode="auto">
            <a:xfrm>
              <a:off x="972" y="3519"/>
              <a:ext cx="846" cy="39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none" w="sm" len="sm"/>
              <a:tailEnd type="triangle" w="med" len="lg"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  <p:grpSp>
        <p:nvGrpSpPr>
          <p:cNvPr id="25" name="Group 359"/>
          <p:cNvGrpSpPr>
            <a:grpSpLocks/>
          </p:cNvGrpSpPr>
          <p:nvPr/>
        </p:nvGrpSpPr>
        <p:grpSpPr bwMode="auto">
          <a:xfrm>
            <a:off x="4900613" y="3257550"/>
            <a:ext cx="3352800" cy="2959100"/>
            <a:chOff x="3087" y="2052"/>
            <a:chExt cx="2112" cy="1864"/>
          </a:xfrm>
        </p:grpSpPr>
        <p:sp>
          <p:nvSpPr>
            <p:cNvPr id="2158952" name="Text Box 360"/>
            <p:cNvSpPr txBox="1">
              <a:spLocks noChangeArrowheads="1"/>
            </p:cNvSpPr>
            <p:nvPr/>
          </p:nvSpPr>
          <p:spPr bwMode="auto">
            <a:xfrm>
              <a:off x="4303" y="3628"/>
              <a:ext cx="89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Measure</a:t>
              </a:r>
            </a:p>
          </p:txBody>
        </p:sp>
        <p:sp>
          <p:nvSpPr>
            <p:cNvPr id="121878" name="Oval 361"/>
            <p:cNvSpPr>
              <a:spLocks noChangeArrowheads="1"/>
            </p:cNvSpPr>
            <p:nvPr/>
          </p:nvSpPr>
          <p:spPr bwMode="auto">
            <a:xfrm>
              <a:off x="3087" y="3231"/>
              <a:ext cx="594" cy="540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1879" name="Oval 362"/>
            <p:cNvSpPr>
              <a:spLocks noChangeArrowheads="1"/>
            </p:cNvSpPr>
            <p:nvPr/>
          </p:nvSpPr>
          <p:spPr bwMode="auto">
            <a:xfrm>
              <a:off x="3105" y="2052"/>
              <a:ext cx="594" cy="540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1880" name="Line 363"/>
            <p:cNvSpPr>
              <a:spLocks noChangeShapeType="1"/>
            </p:cNvSpPr>
            <p:nvPr/>
          </p:nvSpPr>
          <p:spPr bwMode="auto">
            <a:xfrm flipH="1" flipV="1">
              <a:off x="3636" y="2538"/>
              <a:ext cx="1044" cy="113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 type="none" w="sm" len="sm"/>
              <a:tailEnd type="triangle" w="med" len="lg"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121881" name="Line 364"/>
            <p:cNvSpPr>
              <a:spLocks noChangeShapeType="1"/>
            </p:cNvSpPr>
            <p:nvPr/>
          </p:nvSpPr>
          <p:spPr bwMode="auto">
            <a:xfrm flipH="1" flipV="1">
              <a:off x="3708" y="3546"/>
              <a:ext cx="630" cy="23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 type="none" w="sm" len="sm"/>
              <a:tailEnd type="triangle" w="med" len="lg"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  <p:grpSp>
        <p:nvGrpSpPr>
          <p:cNvPr id="26" name="Group 365"/>
          <p:cNvGrpSpPr>
            <a:grpSpLocks/>
          </p:cNvGrpSpPr>
          <p:nvPr/>
        </p:nvGrpSpPr>
        <p:grpSpPr bwMode="auto">
          <a:xfrm>
            <a:off x="2286000" y="544513"/>
            <a:ext cx="5573713" cy="5513387"/>
            <a:chOff x="1440" y="343"/>
            <a:chExt cx="3511" cy="3473"/>
          </a:xfrm>
        </p:grpSpPr>
        <p:sp>
          <p:nvSpPr>
            <p:cNvPr id="121874" name="Oval 366"/>
            <p:cNvSpPr>
              <a:spLocks noChangeArrowheads="1"/>
            </p:cNvSpPr>
            <p:nvPr/>
          </p:nvSpPr>
          <p:spPr bwMode="auto">
            <a:xfrm>
              <a:off x="1440" y="936"/>
              <a:ext cx="2934" cy="28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8959" name="Text Box 367"/>
            <p:cNvSpPr txBox="1">
              <a:spLocks noChangeArrowheads="1"/>
            </p:cNvSpPr>
            <p:nvPr/>
          </p:nvSpPr>
          <p:spPr bwMode="auto">
            <a:xfrm>
              <a:off x="4355" y="343"/>
              <a:ext cx="59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24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Cube</a:t>
              </a:r>
            </a:p>
          </p:txBody>
        </p:sp>
        <p:sp>
          <p:nvSpPr>
            <p:cNvPr id="121876" name="Line 368"/>
            <p:cNvSpPr>
              <a:spLocks noChangeShapeType="1"/>
            </p:cNvSpPr>
            <p:nvPr/>
          </p:nvSpPr>
          <p:spPr bwMode="auto">
            <a:xfrm flipH="1">
              <a:off x="3681" y="576"/>
              <a:ext cx="738" cy="5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med" len="lg"/>
            </a:ln>
          </p:spPr>
          <p:txBody>
            <a:bodyPr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943" grpId="0" animBg="1"/>
      <p:bldP spid="2158944" grpId="0" animBg="1"/>
      <p:bldP spid="21589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A000C-ACC2-4800-B23C-3B1A1179B024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71850" y="2514600"/>
            <a:ext cx="2667000" cy="2282825"/>
            <a:chOff x="2304" y="1536"/>
            <a:chExt cx="1680" cy="143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304" y="2062"/>
              <a:ext cx="1157" cy="912"/>
              <a:chOff x="2304" y="2062"/>
              <a:chExt cx="1157" cy="912"/>
            </a:xfrm>
          </p:grpSpPr>
          <p:sp>
            <p:nvSpPr>
              <p:cNvPr id="122954" name="Rectangle 4"/>
              <p:cNvSpPr>
                <a:spLocks noChangeArrowheads="1"/>
              </p:cNvSpPr>
              <p:nvPr/>
            </p:nvSpPr>
            <p:spPr bwMode="auto">
              <a:xfrm>
                <a:off x="2304" y="2062"/>
                <a:ext cx="377" cy="215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5" name="Rectangle 5"/>
              <p:cNvSpPr>
                <a:spLocks noChangeArrowheads="1"/>
              </p:cNvSpPr>
              <p:nvPr/>
            </p:nvSpPr>
            <p:spPr bwMode="auto">
              <a:xfrm>
                <a:off x="2304" y="2294"/>
                <a:ext cx="377" cy="216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6" name="Rectangle 6"/>
              <p:cNvSpPr>
                <a:spLocks noChangeArrowheads="1"/>
              </p:cNvSpPr>
              <p:nvPr/>
            </p:nvSpPr>
            <p:spPr bwMode="auto">
              <a:xfrm>
                <a:off x="2304" y="2526"/>
                <a:ext cx="377" cy="216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7" name="Rectangle 7"/>
              <p:cNvSpPr>
                <a:spLocks noChangeArrowheads="1"/>
              </p:cNvSpPr>
              <p:nvPr/>
            </p:nvSpPr>
            <p:spPr bwMode="auto">
              <a:xfrm>
                <a:off x="2304" y="2758"/>
                <a:ext cx="377" cy="216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8" name="Rectangle 8"/>
              <p:cNvSpPr>
                <a:spLocks noChangeArrowheads="1"/>
              </p:cNvSpPr>
              <p:nvPr/>
            </p:nvSpPr>
            <p:spPr bwMode="auto">
              <a:xfrm>
                <a:off x="2694" y="2062"/>
                <a:ext cx="377" cy="215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9" name="Rectangle 9"/>
              <p:cNvSpPr>
                <a:spLocks noChangeArrowheads="1"/>
              </p:cNvSpPr>
              <p:nvPr/>
            </p:nvSpPr>
            <p:spPr bwMode="auto">
              <a:xfrm>
                <a:off x="2694" y="2294"/>
                <a:ext cx="377" cy="216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60" name="Rectangle 10"/>
              <p:cNvSpPr>
                <a:spLocks noChangeArrowheads="1"/>
              </p:cNvSpPr>
              <p:nvPr/>
            </p:nvSpPr>
            <p:spPr bwMode="auto">
              <a:xfrm>
                <a:off x="2694" y="2526"/>
                <a:ext cx="377" cy="216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61" name="Rectangle 11"/>
              <p:cNvSpPr>
                <a:spLocks noChangeArrowheads="1"/>
              </p:cNvSpPr>
              <p:nvPr/>
            </p:nvSpPr>
            <p:spPr bwMode="auto">
              <a:xfrm>
                <a:off x="2694" y="2758"/>
                <a:ext cx="377" cy="216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62" name="Rectangle 12"/>
              <p:cNvSpPr>
                <a:spLocks noChangeArrowheads="1"/>
              </p:cNvSpPr>
              <p:nvPr/>
            </p:nvSpPr>
            <p:spPr bwMode="auto">
              <a:xfrm>
                <a:off x="3085" y="2062"/>
                <a:ext cx="376" cy="215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63" name="Rectangle 13"/>
              <p:cNvSpPr>
                <a:spLocks noChangeArrowheads="1"/>
              </p:cNvSpPr>
              <p:nvPr/>
            </p:nvSpPr>
            <p:spPr bwMode="auto">
              <a:xfrm>
                <a:off x="3085" y="2294"/>
                <a:ext cx="376" cy="216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64" name="Rectangle 14"/>
              <p:cNvSpPr>
                <a:spLocks noChangeArrowheads="1"/>
              </p:cNvSpPr>
              <p:nvPr/>
            </p:nvSpPr>
            <p:spPr bwMode="auto">
              <a:xfrm>
                <a:off x="3085" y="2526"/>
                <a:ext cx="376" cy="216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65" name="Rectangle 15"/>
              <p:cNvSpPr>
                <a:spLocks noChangeArrowheads="1"/>
              </p:cNvSpPr>
              <p:nvPr/>
            </p:nvSpPr>
            <p:spPr bwMode="auto">
              <a:xfrm>
                <a:off x="3085" y="2758"/>
                <a:ext cx="376" cy="216"/>
              </a:xfrm>
              <a:prstGeom prst="rect">
                <a:avLst/>
              </a:prstGeom>
              <a:solidFill>
                <a:srgbClr val="6699FF"/>
              </a:solidFill>
              <a:ln w="15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304" y="1536"/>
              <a:ext cx="1672" cy="506"/>
              <a:chOff x="2304" y="1536"/>
              <a:chExt cx="1672" cy="506"/>
            </a:xfrm>
          </p:grpSpPr>
          <p:sp>
            <p:nvSpPr>
              <p:cNvPr id="122945" name="Freeform 17"/>
              <p:cNvSpPr>
                <a:spLocks/>
              </p:cNvSpPr>
              <p:nvPr/>
            </p:nvSpPr>
            <p:spPr bwMode="auto">
              <a:xfrm>
                <a:off x="2656" y="1536"/>
                <a:ext cx="539" cy="161"/>
              </a:xfrm>
              <a:custGeom>
                <a:avLst/>
                <a:gdLst>
                  <a:gd name="T0" fmla="*/ 1632 w 5396"/>
                  <a:gd name="T1" fmla="*/ 0 h 1604"/>
                  <a:gd name="T2" fmla="*/ 5396 w 5396"/>
                  <a:gd name="T3" fmla="*/ 0 h 1604"/>
                  <a:gd name="T4" fmla="*/ 3765 w 5396"/>
                  <a:gd name="T5" fmla="*/ 1604 h 1604"/>
                  <a:gd name="T6" fmla="*/ 0 w 5396"/>
                  <a:gd name="T7" fmla="*/ 1604 h 1604"/>
                  <a:gd name="T8" fmla="*/ 1632 w 5396"/>
                  <a:gd name="T9" fmla="*/ 0 h 16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6"/>
                  <a:gd name="T16" fmla="*/ 0 h 1604"/>
                  <a:gd name="T17" fmla="*/ 5396 w 5396"/>
                  <a:gd name="T18" fmla="*/ 1604 h 16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6" h="1604">
                    <a:moveTo>
                      <a:pt x="1632" y="0"/>
                    </a:moveTo>
                    <a:lnTo>
                      <a:pt x="5396" y="0"/>
                    </a:lnTo>
                    <a:lnTo>
                      <a:pt x="3765" y="1604"/>
                    </a:lnTo>
                    <a:lnTo>
                      <a:pt x="0" y="1604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6" name="Freeform 18"/>
              <p:cNvSpPr>
                <a:spLocks/>
              </p:cNvSpPr>
              <p:nvPr/>
            </p:nvSpPr>
            <p:spPr bwMode="auto">
              <a:xfrm>
                <a:off x="2480" y="1709"/>
                <a:ext cx="540" cy="161"/>
              </a:xfrm>
              <a:custGeom>
                <a:avLst/>
                <a:gdLst>
                  <a:gd name="T0" fmla="*/ 1632 w 5396"/>
                  <a:gd name="T1" fmla="*/ 0 h 1606"/>
                  <a:gd name="T2" fmla="*/ 5396 w 5396"/>
                  <a:gd name="T3" fmla="*/ 0 h 1606"/>
                  <a:gd name="T4" fmla="*/ 3765 w 5396"/>
                  <a:gd name="T5" fmla="*/ 1606 h 1606"/>
                  <a:gd name="T6" fmla="*/ 0 w 5396"/>
                  <a:gd name="T7" fmla="*/ 1606 h 1606"/>
                  <a:gd name="T8" fmla="*/ 1632 w 5396"/>
                  <a:gd name="T9" fmla="*/ 0 h 1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6"/>
                  <a:gd name="T16" fmla="*/ 0 h 1606"/>
                  <a:gd name="T17" fmla="*/ 5396 w 5396"/>
                  <a:gd name="T18" fmla="*/ 1606 h 1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6" h="1606">
                    <a:moveTo>
                      <a:pt x="1632" y="0"/>
                    </a:moveTo>
                    <a:lnTo>
                      <a:pt x="5396" y="0"/>
                    </a:lnTo>
                    <a:lnTo>
                      <a:pt x="3765" y="1606"/>
                    </a:lnTo>
                    <a:lnTo>
                      <a:pt x="0" y="1606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7" name="Freeform 19"/>
              <p:cNvSpPr>
                <a:spLocks/>
              </p:cNvSpPr>
              <p:nvPr/>
            </p:nvSpPr>
            <p:spPr bwMode="auto">
              <a:xfrm>
                <a:off x="2304" y="1882"/>
                <a:ext cx="540" cy="160"/>
              </a:xfrm>
              <a:custGeom>
                <a:avLst/>
                <a:gdLst>
                  <a:gd name="T0" fmla="*/ 1632 w 5397"/>
                  <a:gd name="T1" fmla="*/ 0 h 1604"/>
                  <a:gd name="T2" fmla="*/ 5397 w 5397"/>
                  <a:gd name="T3" fmla="*/ 0 h 1604"/>
                  <a:gd name="T4" fmla="*/ 3765 w 5397"/>
                  <a:gd name="T5" fmla="*/ 1604 h 1604"/>
                  <a:gd name="T6" fmla="*/ 0 w 5397"/>
                  <a:gd name="T7" fmla="*/ 1604 h 1604"/>
                  <a:gd name="T8" fmla="*/ 1632 w 5397"/>
                  <a:gd name="T9" fmla="*/ 0 h 16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7"/>
                  <a:gd name="T16" fmla="*/ 0 h 1604"/>
                  <a:gd name="T17" fmla="*/ 5397 w 5397"/>
                  <a:gd name="T18" fmla="*/ 1604 h 16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7" h="1604">
                    <a:moveTo>
                      <a:pt x="1632" y="0"/>
                    </a:moveTo>
                    <a:lnTo>
                      <a:pt x="5397" y="0"/>
                    </a:lnTo>
                    <a:lnTo>
                      <a:pt x="3765" y="1604"/>
                    </a:lnTo>
                    <a:lnTo>
                      <a:pt x="0" y="1604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8" name="Freeform 20"/>
              <p:cNvSpPr>
                <a:spLocks/>
              </p:cNvSpPr>
              <p:nvPr/>
            </p:nvSpPr>
            <p:spPr bwMode="auto">
              <a:xfrm>
                <a:off x="3046" y="1536"/>
                <a:ext cx="539" cy="161"/>
              </a:xfrm>
              <a:custGeom>
                <a:avLst/>
                <a:gdLst>
                  <a:gd name="T0" fmla="*/ 1632 w 5396"/>
                  <a:gd name="T1" fmla="*/ 0 h 1604"/>
                  <a:gd name="T2" fmla="*/ 5396 w 5396"/>
                  <a:gd name="T3" fmla="*/ 0 h 1604"/>
                  <a:gd name="T4" fmla="*/ 3766 w 5396"/>
                  <a:gd name="T5" fmla="*/ 1604 h 1604"/>
                  <a:gd name="T6" fmla="*/ 0 w 5396"/>
                  <a:gd name="T7" fmla="*/ 1604 h 1604"/>
                  <a:gd name="T8" fmla="*/ 1632 w 5396"/>
                  <a:gd name="T9" fmla="*/ 0 h 16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6"/>
                  <a:gd name="T16" fmla="*/ 0 h 1604"/>
                  <a:gd name="T17" fmla="*/ 5396 w 5396"/>
                  <a:gd name="T18" fmla="*/ 1604 h 16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6" h="1604">
                    <a:moveTo>
                      <a:pt x="1632" y="0"/>
                    </a:moveTo>
                    <a:lnTo>
                      <a:pt x="5396" y="0"/>
                    </a:lnTo>
                    <a:lnTo>
                      <a:pt x="3766" y="1604"/>
                    </a:lnTo>
                    <a:lnTo>
                      <a:pt x="0" y="1604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9" name="Freeform 21"/>
              <p:cNvSpPr>
                <a:spLocks/>
              </p:cNvSpPr>
              <p:nvPr/>
            </p:nvSpPr>
            <p:spPr bwMode="auto">
              <a:xfrm>
                <a:off x="2870" y="1709"/>
                <a:ext cx="540" cy="161"/>
              </a:xfrm>
              <a:custGeom>
                <a:avLst/>
                <a:gdLst>
                  <a:gd name="T0" fmla="*/ 1631 w 5397"/>
                  <a:gd name="T1" fmla="*/ 0 h 1606"/>
                  <a:gd name="T2" fmla="*/ 5397 w 5397"/>
                  <a:gd name="T3" fmla="*/ 0 h 1606"/>
                  <a:gd name="T4" fmla="*/ 3765 w 5397"/>
                  <a:gd name="T5" fmla="*/ 1606 h 1606"/>
                  <a:gd name="T6" fmla="*/ 0 w 5397"/>
                  <a:gd name="T7" fmla="*/ 1606 h 1606"/>
                  <a:gd name="T8" fmla="*/ 1631 w 5397"/>
                  <a:gd name="T9" fmla="*/ 0 h 1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7"/>
                  <a:gd name="T16" fmla="*/ 0 h 1606"/>
                  <a:gd name="T17" fmla="*/ 5397 w 5397"/>
                  <a:gd name="T18" fmla="*/ 1606 h 1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7" h="1606">
                    <a:moveTo>
                      <a:pt x="1631" y="0"/>
                    </a:moveTo>
                    <a:lnTo>
                      <a:pt x="5397" y="0"/>
                    </a:lnTo>
                    <a:lnTo>
                      <a:pt x="3765" y="1606"/>
                    </a:lnTo>
                    <a:lnTo>
                      <a:pt x="0" y="1606"/>
                    </a:lnTo>
                    <a:lnTo>
                      <a:pt x="1631" y="0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0" name="Freeform 22"/>
              <p:cNvSpPr>
                <a:spLocks/>
              </p:cNvSpPr>
              <p:nvPr/>
            </p:nvSpPr>
            <p:spPr bwMode="auto">
              <a:xfrm>
                <a:off x="2694" y="1882"/>
                <a:ext cx="540" cy="160"/>
              </a:xfrm>
              <a:custGeom>
                <a:avLst/>
                <a:gdLst>
                  <a:gd name="T0" fmla="*/ 1632 w 5397"/>
                  <a:gd name="T1" fmla="*/ 0 h 1604"/>
                  <a:gd name="T2" fmla="*/ 5397 w 5397"/>
                  <a:gd name="T3" fmla="*/ 0 h 1604"/>
                  <a:gd name="T4" fmla="*/ 3765 w 5397"/>
                  <a:gd name="T5" fmla="*/ 1604 h 1604"/>
                  <a:gd name="T6" fmla="*/ 0 w 5397"/>
                  <a:gd name="T7" fmla="*/ 1604 h 1604"/>
                  <a:gd name="T8" fmla="*/ 1632 w 5397"/>
                  <a:gd name="T9" fmla="*/ 0 h 16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7"/>
                  <a:gd name="T16" fmla="*/ 0 h 1604"/>
                  <a:gd name="T17" fmla="*/ 5397 w 5397"/>
                  <a:gd name="T18" fmla="*/ 1604 h 16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7" h="1604">
                    <a:moveTo>
                      <a:pt x="1632" y="0"/>
                    </a:moveTo>
                    <a:lnTo>
                      <a:pt x="5397" y="0"/>
                    </a:lnTo>
                    <a:lnTo>
                      <a:pt x="3765" y="1604"/>
                    </a:lnTo>
                    <a:lnTo>
                      <a:pt x="0" y="1604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1" name="Freeform 23"/>
              <p:cNvSpPr>
                <a:spLocks/>
              </p:cNvSpPr>
              <p:nvPr/>
            </p:nvSpPr>
            <p:spPr bwMode="auto">
              <a:xfrm>
                <a:off x="3436" y="1536"/>
                <a:ext cx="540" cy="161"/>
              </a:xfrm>
              <a:custGeom>
                <a:avLst/>
                <a:gdLst>
                  <a:gd name="T0" fmla="*/ 1632 w 5396"/>
                  <a:gd name="T1" fmla="*/ 0 h 1604"/>
                  <a:gd name="T2" fmla="*/ 5396 w 5396"/>
                  <a:gd name="T3" fmla="*/ 0 h 1604"/>
                  <a:gd name="T4" fmla="*/ 3765 w 5396"/>
                  <a:gd name="T5" fmla="*/ 1604 h 1604"/>
                  <a:gd name="T6" fmla="*/ 0 w 5396"/>
                  <a:gd name="T7" fmla="*/ 1604 h 1604"/>
                  <a:gd name="T8" fmla="*/ 1632 w 5396"/>
                  <a:gd name="T9" fmla="*/ 0 h 16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6"/>
                  <a:gd name="T16" fmla="*/ 0 h 1604"/>
                  <a:gd name="T17" fmla="*/ 5396 w 5396"/>
                  <a:gd name="T18" fmla="*/ 1604 h 16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6" h="1604">
                    <a:moveTo>
                      <a:pt x="1632" y="0"/>
                    </a:moveTo>
                    <a:lnTo>
                      <a:pt x="5396" y="0"/>
                    </a:lnTo>
                    <a:lnTo>
                      <a:pt x="3765" y="1604"/>
                    </a:lnTo>
                    <a:lnTo>
                      <a:pt x="0" y="1604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2" name="Freeform 24"/>
              <p:cNvSpPr>
                <a:spLocks/>
              </p:cNvSpPr>
              <p:nvPr/>
            </p:nvSpPr>
            <p:spPr bwMode="auto">
              <a:xfrm>
                <a:off x="3260" y="1709"/>
                <a:ext cx="540" cy="161"/>
              </a:xfrm>
              <a:custGeom>
                <a:avLst/>
                <a:gdLst>
                  <a:gd name="T0" fmla="*/ 1632 w 5397"/>
                  <a:gd name="T1" fmla="*/ 0 h 1606"/>
                  <a:gd name="T2" fmla="*/ 5397 w 5397"/>
                  <a:gd name="T3" fmla="*/ 0 h 1606"/>
                  <a:gd name="T4" fmla="*/ 3766 w 5397"/>
                  <a:gd name="T5" fmla="*/ 1606 h 1606"/>
                  <a:gd name="T6" fmla="*/ 0 w 5397"/>
                  <a:gd name="T7" fmla="*/ 1606 h 1606"/>
                  <a:gd name="T8" fmla="*/ 1632 w 5397"/>
                  <a:gd name="T9" fmla="*/ 0 h 1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7"/>
                  <a:gd name="T16" fmla="*/ 0 h 1606"/>
                  <a:gd name="T17" fmla="*/ 5397 w 5397"/>
                  <a:gd name="T18" fmla="*/ 1606 h 1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7" h="1606">
                    <a:moveTo>
                      <a:pt x="1632" y="0"/>
                    </a:moveTo>
                    <a:lnTo>
                      <a:pt x="5397" y="0"/>
                    </a:lnTo>
                    <a:lnTo>
                      <a:pt x="3766" y="1606"/>
                    </a:lnTo>
                    <a:lnTo>
                      <a:pt x="0" y="1606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53" name="Freeform 25"/>
              <p:cNvSpPr>
                <a:spLocks/>
              </p:cNvSpPr>
              <p:nvPr/>
            </p:nvSpPr>
            <p:spPr bwMode="auto">
              <a:xfrm>
                <a:off x="3085" y="1882"/>
                <a:ext cx="539" cy="160"/>
              </a:xfrm>
              <a:custGeom>
                <a:avLst/>
                <a:gdLst>
                  <a:gd name="T0" fmla="*/ 1630 w 5396"/>
                  <a:gd name="T1" fmla="*/ 0 h 1604"/>
                  <a:gd name="T2" fmla="*/ 5396 w 5396"/>
                  <a:gd name="T3" fmla="*/ 0 h 1604"/>
                  <a:gd name="T4" fmla="*/ 3764 w 5396"/>
                  <a:gd name="T5" fmla="*/ 1604 h 1604"/>
                  <a:gd name="T6" fmla="*/ 0 w 5396"/>
                  <a:gd name="T7" fmla="*/ 1604 h 1604"/>
                  <a:gd name="T8" fmla="*/ 1630 w 5396"/>
                  <a:gd name="T9" fmla="*/ 0 h 16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96"/>
                  <a:gd name="T16" fmla="*/ 0 h 1604"/>
                  <a:gd name="T17" fmla="*/ 5396 w 5396"/>
                  <a:gd name="T18" fmla="*/ 1604 h 16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96" h="1604">
                    <a:moveTo>
                      <a:pt x="1630" y="0"/>
                    </a:moveTo>
                    <a:lnTo>
                      <a:pt x="5396" y="0"/>
                    </a:lnTo>
                    <a:lnTo>
                      <a:pt x="3764" y="1604"/>
                    </a:lnTo>
                    <a:lnTo>
                      <a:pt x="0" y="1604"/>
                    </a:lnTo>
                    <a:lnTo>
                      <a:pt x="1630" y="0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483" y="1560"/>
              <a:ext cx="501" cy="1414"/>
              <a:chOff x="3483" y="1560"/>
              <a:chExt cx="501" cy="1414"/>
            </a:xfrm>
          </p:grpSpPr>
          <p:sp>
            <p:nvSpPr>
              <p:cNvPr id="122933" name="Freeform 27"/>
              <p:cNvSpPr>
                <a:spLocks/>
              </p:cNvSpPr>
              <p:nvPr/>
            </p:nvSpPr>
            <p:spPr bwMode="auto">
              <a:xfrm>
                <a:off x="3483" y="1899"/>
                <a:ext cx="163" cy="378"/>
              </a:xfrm>
              <a:custGeom>
                <a:avLst/>
                <a:gdLst>
                  <a:gd name="T0" fmla="*/ 0 w 1627"/>
                  <a:gd name="T1" fmla="*/ 1633 h 3789"/>
                  <a:gd name="T2" fmla="*/ 1627 w 1627"/>
                  <a:gd name="T3" fmla="*/ 0 h 3789"/>
                  <a:gd name="T4" fmla="*/ 1627 w 1627"/>
                  <a:gd name="T5" fmla="*/ 2156 h 3789"/>
                  <a:gd name="T6" fmla="*/ 0 w 1627"/>
                  <a:gd name="T7" fmla="*/ 3789 h 3789"/>
                  <a:gd name="T8" fmla="*/ 0 w 1627"/>
                  <a:gd name="T9" fmla="*/ 1633 h 37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7"/>
                  <a:gd name="T16" fmla="*/ 0 h 3789"/>
                  <a:gd name="T17" fmla="*/ 1627 w 1627"/>
                  <a:gd name="T18" fmla="*/ 3789 h 37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7" h="3789">
                    <a:moveTo>
                      <a:pt x="0" y="1633"/>
                    </a:moveTo>
                    <a:lnTo>
                      <a:pt x="1627" y="0"/>
                    </a:lnTo>
                    <a:lnTo>
                      <a:pt x="1627" y="2156"/>
                    </a:lnTo>
                    <a:lnTo>
                      <a:pt x="0" y="3789"/>
                    </a:lnTo>
                    <a:lnTo>
                      <a:pt x="0" y="1633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34" name="Freeform 28"/>
              <p:cNvSpPr>
                <a:spLocks/>
              </p:cNvSpPr>
              <p:nvPr/>
            </p:nvSpPr>
            <p:spPr bwMode="auto">
              <a:xfrm>
                <a:off x="3483" y="2131"/>
                <a:ext cx="163" cy="379"/>
              </a:xfrm>
              <a:custGeom>
                <a:avLst/>
                <a:gdLst>
                  <a:gd name="T0" fmla="*/ 0 w 1627"/>
                  <a:gd name="T1" fmla="*/ 1632 h 3789"/>
                  <a:gd name="T2" fmla="*/ 1627 w 1627"/>
                  <a:gd name="T3" fmla="*/ 0 h 3789"/>
                  <a:gd name="T4" fmla="*/ 1627 w 1627"/>
                  <a:gd name="T5" fmla="*/ 2155 h 3789"/>
                  <a:gd name="T6" fmla="*/ 0 w 1627"/>
                  <a:gd name="T7" fmla="*/ 3789 h 3789"/>
                  <a:gd name="T8" fmla="*/ 0 w 1627"/>
                  <a:gd name="T9" fmla="*/ 1632 h 37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7"/>
                  <a:gd name="T16" fmla="*/ 0 h 3789"/>
                  <a:gd name="T17" fmla="*/ 1627 w 1627"/>
                  <a:gd name="T18" fmla="*/ 3789 h 37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7" h="3789">
                    <a:moveTo>
                      <a:pt x="0" y="1632"/>
                    </a:moveTo>
                    <a:lnTo>
                      <a:pt x="1627" y="0"/>
                    </a:lnTo>
                    <a:lnTo>
                      <a:pt x="1627" y="2155"/>
                    </a:lnTo>
                    <a:lnTo>
                      <a:pt x="0" y="3789"/>
                    </a:lnTo>
                    <a:lnTo>
                      <a:pt x="0" y="1632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35" name="Freeform 29"/>
              <p:cNvSpPr>
                <a:spLocks/>
              </p:cNvSpPr>
              <p:nvPr/>
            </p:nvSpPr>
            <p:spPr bwMode="auto">
              <a:xfrm>
                <a:off x="3483" y="2363"/>
                <a:ext cx="163" cy="379"/>
              </a:xfrm>
              <a:custGeom>
                <a:avLst/>
                <a:gdLst>
                  <a:gd name="T0" fmla="*/ 0 w 1627"/>
                  <a:gd name="T1" fmla="*/ 1633 h 3788"/>
                  <a:gd name="T2" fmla="*/ 1627 w 1627"/>
                  <a:gd name="T3" fmla="*/ 0 h 3788"/>
                  <a:gd name="T4" fmla="*/ 1627 w 1627"/>
                  <a:gd name="T5" fmla="*/ 2156 h 3788"/>
                  <a:gd name="T6" fmla="*/ 0 w 1627"/>
                  <a:gd name="T7" fmla="*/ 3788 h 3788"/>
                  <a:gd name="T8" fmla="*/ 0 w 1627"/>
                  <a:gd name="T9" fmla="*/ 1633 h 37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7"/>
                  <a:gd name="T16" fmla="*/ 0 h 3788"/>
                  <a:gd name="T17" fmla="*/ 1627 w 1627"/>
                  <a:gd name="T18" fmla="*/ 3788 h 37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7" h="3788">
                    <a:moveTo>
                      <a:pt x="0" y="1633"/>
                    </a:moveTo>
                    <a:lnTo>
                      <a:pt x="1627" y="0"/>
                    </a:lnTo>
                    <a:lnTo>
                      <a:pt x="1627" y="2156"/>
                    </a:lnTo>
                    <a:lnTo>
                      <a:pt x="0" y="3788"/>
                    </a:lnTo>
                    <a:lnTo>
                      <a:pt x="0" y="1633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36" name="Freeform 30"/>
              <p:cNvSpPr>
                <a:spLocks/>
              </p:cNvSpPr>
              <p:nvPr/>
            </p:nvSpPr>
            <p:spPr bwMode="auto">
              <a:xfrm>
                <a:off x="3483" y="2595"/>
                <a:ext cx="163" cy="379"/>
              </a:xfrm>
              <a:custGeom>
                <a:avLst/>
                <a:gdLst>
                  <a:gd name="T0" fmla="*/ 0 w 1627"/>
                  <a:gd name="T1" fmla="*/ 1632 h 3789"/>
                  <a:gd name="T2" fmla="*/ 1627 w 1627"/>
                  <a:gd name="T3" fmla="*/ 0 h 3789"/>
                  <a:gd name="T4" fmla="*/ 1627 w 1627"/>
                  <a:gd name="T5" fmla="*/ 2156 h 3789"/>
                  <a:gd name="T6" fmla="*/ 0 w 1627"/>
                  <a:gd name="T7" fmla="*/ 3789 h 3789"/>
                  <a:gd name="T8" fmla="*/ 0 w 1627"/>
                  <a:gd name="T9" fmla="*/ 1632 h 37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7"/>
                  <a:gd name="T16" fmla="*/ 0 h 3789"/>
                  <a:gd name="T17" fmla="*/ 1627 w 1627"/>
                  <a:gd name="T18" fmla="*/ 3789 h 37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7" h="3789">
                    <a:moveTo>
                      <a:pt x="0" y="1632"/>
                    </a:moveTo>
                    <a:lnTo>
                      <a:pt x="1627" y="0"/>
                    </a:lnTo>
                    <a:lnTo>
                      <a:pt x="1627" y="2156"/>
                    </a:lnTo>
                    <a:lnTo>
                      <a:pt x="0" y="3789"/>
                    </a:lnTo>
                    <a:lnTo>
                      <a:pt x="0" y="1632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37" name="Freeform 31"/>
              <p:cNvSpPr>
                <a:spLocks/>
              </p:cNvSpPr>
              <p:nvPr/>
            </p:nvSpPr>
            <p:spPr bwMode="auto">
              <a:xfrm>
                <a:off x="3652" y="1729"/>
                <a:ext cx="163" cy="379"/>
              </a:xfrm>
              <a:custGeom>
                <a:avLst/>
                <a:gdLst>
                  <a:gd name="T0" fmla="*/ 0 w 1629"/>
                  <a:gd name="T1" fmla="*/ 1633 h 3788"/>
                  <a:gd name="T2" fmla="*/ 1629 w 1629"/>
                  <a:gd name="T3" fmla="*/ 0 h 3788"/>
                  <a:gd name="T4" fmla="*/ 1629 w 1629"/>
                  <a:gd name="T5" fmla="*/ 2155 h 3788"/>
                  <a:gd name="T6" fmla="*/ 0 w 1629"/>
                  <a:gd name="T7" fmla="*/ 3788 h 3788"/>
                  <a:gd name="T8" fmla="*/ 0 w 1629"/>
                  <a:gd name="T9" fmla="*/ 1633 h 37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9"/>
                  <a:gd name="T16" fmla="*/ 0 h 3788"/>
                  <a:gd name="T17" fmla="*/ 1629 w 1629"/>
                  <a:gd name="T18" fmla="*/ 3788 h 37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9" h="3788">
                    <a:moveTo>
                      <a:pt x="0" y="1633"/>
                    </a:moveTo>
                    <a:lnTo>
                      <a:pt x="1629" y="0"/>
                    </a:lnTo>
                    <a:lnTo>
                      <a:pt x="1629" y="2155"/>
                    </a:lnTo>
                    <a:lnTo>
                      <a:pt x="0" y="3788"/>
                    </a:lnTo>
                    <a:lnTo>
                      <a:pt x="0" y="1633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38" name="Freeform 32"/>
              <p:cNvSpPr>
                <a:spLocks/>
              </p:cNvSpPr>
              <p:nvPr/>
            </p:nvSpPr>
            <p:spPr bwMode="auto">
              <a:xfrm>
                <a:off x="3652" y="1961"/>
                <a:ext cx="163" cy="379"/>
              </a:xfrm>
              <a:custGeom>
                <a:avLst/>
                <a:gdLst>
                  <a:gd name="T0" fmla="*/ 0 w 1629"/>
                  <a:gd name="T1" fmla="*/ 1633 h 3790"/>
                  <a:gd name="T2" fmla="*/ 1629 w 1629"/>
                  <a:gd name="T3" fmla="*/ 0 h 3790"/>
                  <a:gd name="T4" fmla="*/ 1629 w 1629"/>
                  <a:gd name="T5" fmla="*/ 2157 h 3790"/>
                  <a:gd name="T6" fmla="*/ 0 w 1629"/>
                  <a:gd name="T7" fmla="*/ 3790 h 3790"/>
                  <a:gd name="T8" fmla="*/ 0 w 1629"/>
                  <a:gd name="T9" fmla="*/ 1633 h 37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9"/>
                  <a:gd name="T16" fmla="*/ 0 h 3790"/>
                  <a:gd name="T17" fmla="*/ 1629 w 1629"/>
                  <a:gd name="T18" fmla="*/ 3790 h 37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9" h="3790">
                    <a:moveTo>
                      <a:pt x="0" y="1633"/>
                    </a:moveTo>
                    <a:lnTo>
                      <a:pt x="1629" y="0"/>
                    </a:lnTo>
                    <a:lnTo>
                      <a:pt x="1629" y="2157"/>
                    </a:lnTo>
                    <a:lnTo>
                      <a:pt x="0" y="3790"/>
                    </a:lnTo>
                    <a:lnTo>
                      <a:pt x="0" y="1633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39" name="Freeform 33"/>
              <p:cNvSpPr>
                <a:spLocks/>
              </p:cNvSpPr>
              <p:nvPr/>
            </p:nvSpPr>
            <p:spPr bwMode="auto">
              <a:xfrm>
                <a:off x="3652" y="2193"/>
                <a:ext cx="163" cy="379"/>
              </a:xfrm>
              <a:custGeom>
                <a:avLst/>
                <a:gdLst>
                  <a:gd name="T0" fmla="*/ 0 w 1629"/>
                  <a:gd name="T1" fmla="*/ 1632 h 3788"/>
                  <a:gd name="T2" fmla="*/ 1629 w 1629"/>
                  <a:gd name="T3" fmla="*/ 0 h 3788"/>
                  <a:gd name="T4" fmla="*/ 1629 w 1629"/>
                  <a:gd name="T5" fmla="*/ 2155 h 3788"/>
                  <a:gd name="T6" fmla="*/ 0 w 1629"/>
                  <a:gd name="T7" fmla="*/ 3788 h 3788"/>
                  <a:gd name="T8" fmla="*/ 0 w 1629"/>
                  <a:gd name="T9" fmla="*/ 1632 h 37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9"/>
                  <a:gd name="T16" fmla="*/ 0 h 3788"/>
                  <a:gd name="T17" fmla="*/ 1629 w 1629"/>
                  <a:gd name="T18" fmla="*/ 3788 h 37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9" h="3788">
                    <a:moveTo>
                      <a:pt x="0" y="1632"/>
                    </a:moveTo>
                    <a:lnTo>
                      <a:pt x="1629" y="0"/>
                    </a:lnTo>
                    <a:lnTo>
                      <a:pt x="1629" y="2155"/>
                    </a:lnTo>
                    <a:lnTo>
                      <a:pt x="0" y="3788"/>
                    </a:lnTo>
                    <a:lnTo>
                      <a:pt x="0" y="1632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0" name="Freeform 34"/>
              <p:cNvSpPr>
                <a:spLocks/>
              </p:cNvSpPr>
              <p:nvPr/>
            </p:nvSpPr>
            <p:spPr bwMode="auto">
              <a:xfrm>
                <a:off x="3652" y="2426"/>
                <a:ext cx="163" cy="378"/>
              </a:xfrm>
              <a:custGeom>
                <a:avLst/>
                <a:gdLst>
                  <a:gd name="T0" fmla="*/ 0 w 1629"/>
                  <a:gd name="T1" fmla="*/ 1634 h 3789"/>
                  <a:gd name="T2" fmla="*/ 1629 w 1629"/>
                  <a:gd name="T3" fmla="*/ 0 h 3789"/>
                  <a:gd name="T4" fmla="*/ 1629 w 1629"/>
                  <a:gd name="T5" fmla="*/ 2157 h 3789"/>
                  <a:gd name="T6" fmla="*/ 0 w 1629"/>
                  <a:gd name="T7" fmla="*/ 3789 h 3789"/>
                  <a:gd name="T8" fmla="*/ 0 w 1629"/>
                  <a:gd name="T9" fmla="*/ 1634 h 37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9"/>
                  <a:gd name="T16" fmla="*/ 0 h 3789"/>
                  <a:gd name="T17" fmla="*/ 1629 w 1629"/>
                  <a:gd name="T18" fmla="*/ 3789 h 37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9" h="3789">
                    <a:moveTo>
                      <a:pt x="0" y="1634"/>
                    </a:moveTo>
                    <a:lnTo>
                      <a:pt x="1629" y="0"/>
                    </a:lnTo>
                    <a:lnTo>
                      <a:pt x="1629" y="2157"/>
                    </a:lnTo>
                    <a:lnTo>
                      <a:pt x="0" y="3789"/>
                    </a:lnTo>
                    <a:lnTo>
                      <a:pt x="0" y="1634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1" name="Freeform 35"/>
              <p:cNvSpPr>
                <a:spLocks/>
              </p:cNvSpPr>
              <p:nvPr/>
            </p:nvSpPr>
            <p:spPr bwMode="auto">
              <a:xfrm>
                <a:off x="3821" y="1560"/>
                <a:ext cx="163" cy="379"/>
              </a:xfrm>
              <a:custGeom>
                <a:avLst/>
                <a:gdLst>
                  <a:gd name="T0" fmla="*/ 0 w 1629"/>
                  <a:gd name="T1" fmla="*/ 1633 h 3789"/>
                  <a:gd name="T2" fmla="*/ 1629 w 1629"/>
                  <a:gd name="T3" fmla="*/ 0 h 3789"/>
                  <a:gd name="T4" fmla="*/ 1629 w 1629"/>
                  <a:gd name="T5" fmla="*/ 2156 h 3789"/>
                  <a:gd name="T6" fmla="*/ 0 w 1629"/>
                  <a:gd name="T7" fmla="*/ 3789 h 3789"/>
                  <a:gd name="T8" fmla="*/ 0 w 1629"/>
                  <a:gd name="T9" fmla="*/ 1633 h 37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9"/>
                  <a:gd name="T16" fmla="*/ 0 h 3789"/>
                  <a:gd name="T17" fmla="*/ 1629 w 1629"/>
                  <a:gd name="T18" fmla="*/ 3789 h 37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9" h="3789">
                    <a:moveTo>
                      <a:pt x="0" y="1633"/>
                    </a:moveTo>
                    <a:lnTo>
                      <a:pt x="1629" y="0"/>
                    </a:lnTo>
                    <a:lnTo>
                      <a:pt x="1629" y="2156"/>
                    </a:lnTo>
                    <a:lnTo>
                      <a:pt x="0" y="3789"/>
                    </a:lnTo>
                    <a:lnTo>
                      <a:pt x="0" y="1633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2" name="Freeform 36"/>
              <p:cNvSpPr>
                <a:spLocks/>
              </p:cNvSpPr>
              <p:nvPr/>
            </p:nvSpPr>
            <p:spPr bwMode="auto">
              <a:xfrm>
                <a:off x="3821" y="1792"/>
                <a:ext cx="163" cy="379"/>
              </a:xfrm>
              <a:custGeom>
                <a:avLst/>
                <a:gdLst>
                  <a:gd name="T0" fmla="*/ 0 w 1629"/>
                  <a:gd name="T1" fmla="*/ 1634 h 3789"/>
                  <a:gd name="T2" fmla="*/ 1629 w 1629"/>
                  <a:gd name="T3" fmla="*/ 0 h 3789"/>
                  <a:gd name="T4" fmla="*/ 1629 w 1629"/>
                  <a:gd name="T5" fmla="*/ 2156 h 3789"/>
                  <a:gd name="T6" fmla="*/ 0 w 1629"/>
                  <a:gd name="T7" fmla="*/ 3789 h 3789"/>
                  <a:gd name="T8" fmla="*/ 0 w 1629"/>
                  <a:gd name="T9" fmla="*/ 1634 h 37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9"/>
                  <a:gd name="T16" fmla="*/ 0 h 3789"/>
                  <a:gd name="T17" fmla="*/ 1629 w 1629"/>
                  <a:gd name="T18" fmla="*/ 3789 h 37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9" h="3789">
                    <a:moveTo>
                      <a:pt x="0" y="1634"/>
                    </a:moveTo>
                    <a:lnTo>
                      <a:pt x="1629" y="0"/>
                    </a:lnTo>
                    <a:lnTo>
                      <a:pt x="1629" y="2156"/>
                    </a:lnTo>
                    <a:lnTo>
                      <a:pt x="0" y="3789"/>
                    </a:lnTo>
                    <a:lnTo>
                      <a:pt x="0" y="1634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3" name="Freeform 37"/>
              <p:cNvSpPr>
                <a:spLocks/>
              </p:cNvSpPr>
              <p:nvPr/>
            </p:nvSpPr>
            <p:spPr bwMode="auto">
              <a:xfrm>
                <a:off x="3821" y="2024"/>
                <a:ext cx="163" cy="379"/>
              </a:xfrm>
              <a:custGeom>
                <a:avLst/>
                <a:gdLst>
                  <a:gd name="T0" fmla="*/ 0 w 1629"/>
                  <a:gd name="T1" fmla="*/ 1633 h 3789"/>
                  <a:gd name="T2" fmla="*/ 1629 w 1629"/>
                  <a:gd name="T3" fmla="*/ 0 h 3789"/>
                  <a:gd name="T4" fmla="*/ 1629 w 1629"/>
                  <a:gd name="T5" fmla="*/ 2156 h 3789"/>
                  <a:gd name="T6" fmla="*/ 0 w 1629"/>
                  <a:gd name="T7" fmla="*/ 3789 h 3789"/>
                  <a:gd name="T8" fmla="*/ 0 w 1629"/>
                  <a:gd name="T9" fmla="*/ 1633 h 37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9"/>
                  <a:gd name="T16" fmla="*/ 0 h 3789"/>
                  <a:gd name="T17" fmla="*/ 1629 w 1629"/>
                  <a:gd name="T18" fmla="*/ 3789 h 37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9" h="3789">
                    <a:moveTo>
                      <a:pt x="0" y="1633"/>
                    </a:moveTo>
                    <a:lnTo>
                      <a:pt x="1629" y="0"/>
                    </a:lnTo>
                    <a:lnTo>
                      <a:pt x="1629" y="2156"/>
                    </a:lnTo>
                    <a:lnTo>
                      <a:pt x="0" y="3789"/>
                    </a:lnTo>
                    <a:lnTo>
                      <a:pt x="0" y="1633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2944" name="Freeform 38"/>
              <p:cNvSpPr>
                <a:spLocks/>
              </p:cNvSpPr>
              <p:nvPr/>
            </p:nvSpPr>
            <p:spPr bwMode="auto">
              <a:xfrm>
                <a:off x="3821" y="2256"/>
                <a:ext cx="163" cy="379"/>
              </a:xfrm>
              <a:custGeom>
                <a:avLst/>
                <a:gdLst>
                  <a:gd name="T0" fmla="*/ 0 w 1629"/>
                  <a:gd name="T1" fmla="*/ 1632 h 3788"/>
                  <a:gd name="T2" fmla="*/ 1629 w 1629"/>
                  <a:gd name="T3" fmla="*/ 0 h 3788"/>
                  <a:gd name="T4" fmla="*/ 1629 w 1629"/>
                  <a:gd name="T5" fmla="*/ 2155 h 3788"/>
                  <a:gd name="T6" fmla="*/ 0 w 1629"/>
                  <a:gd name="T7" fmla="*/ 3788 h 3788"/>
                  <a:gd name="T8" fmla="*/ 0 w 1629"/>
                  <a:gd name="T9" fmla="*/ 1632 h 37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9"/>
                  <a:gd name="T16" fmla="*/ 0 h 3788"/>
                  <a:gd name="T17" fmla="*/ 1629 w 1629"/>
                  <a:gd name="T18" fmla="*/ 3788 h 37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9" h="3788">
                    <a:moveTo>
                      <a:pt x="0" y="1632"/>
                    </a:moveTo>
                    <a:lnTo>
                      <a:pt x="1629" y="0"/>
                    </a:lnTo>
                    <a:lnTo>
                      <a:pt x="1629" y="2155"/>
                    </a:lnTo>
                    <a:lnTo>
                      <a:pt x="0" y="3788"/>
                    </a:lnTo>
                    <a:lnTo>
                      <a:pt x="0" y="1632"/>
                    </a:lnTo>
                    <a:close/>
                  </a:path>
                </a:pathLst>
              </a:custGeom>
              <a:solidFill>
                <a:srgbClr val="0066CC"/>
              </a:solidFill>
              <a:ln w="15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94461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Cube </a:t>
            </a:r>
            <a:r>
              <a:rPr lang="zh-TW" altLang="zh-TW" smtClean="0"/>
              <a:t>的資料儲存架構</a:t>
            </a:r>
            <a:endParaRPr lang="zh-TW" altLang="en-US" smtClean="0"/>
          </a:p>
        </p:txBody>
      </p:sp>
      <p:sp>
        <p:nvSpPr>
          <p:cNvPr id="122885" name="Line 40"/>
          <p:cNvSpPr>
            <a:spLocks noChangeShapeType="1"/>
          </p:cNvSpPr>
          <p:nvPr/>
        </p:nvSpPr>
        <p:spPr bwMode="auto">
          <a:xfrm flipV="1">
            <a:off x="3371850" y="19050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22886" name="Line 41"/>
          <p:cNvSpPr>
            <a:spLocks noChangeShapeType="1"/>
          </p:cNvSpPr>
          <p:nvPr/>
        </p:nvSpPr>
        <p:spPr bwMode="auto">
          <a:xfrm>
            <a:off x="3371850" y="48006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22887" name="Text Box 42"/>
          <p:cNvSpPr txBox="1">
            <a:spLocks noChangeArrowheads="1"/>
          </p:cNvSpPr>
          <p:nvPr/>
        </p:nvSpPr>
        <p:spPr bwMode="auto">
          <a:xfrm>
            <a:off x="2944813" y="1905000"/>
            <a:ext cx="4286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/>
            <a:r>
              <a:rPr kumimoji="0" lang="zh-TW" altLang="en-US" sz="1600">
                <a:latin typeface="Times New Roman" pitchFamily="18" charset="0"/>
                <a:ea typeface="標楷體" pitchFamily="65" charset="-120"/>
              </a:rPr>
              <a:t>產品</a:t>
            </a:r>
            <a:endParaRPr kumimoji="0" lang="zh-TW" altLang="en-US" sz="16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888" name="Text Box 43"/>
          <p:cNvSpPr txBox="1">
            <a:spLocks noChangeArrowheads="1"/>
          </p:cNvSpPr>
          <p:nvPr/>
        </p:nvSpPr>
        <p:spPr bwMode="auto">
          <a:xfrm>
            <a:off x="6724650" y="4876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1600">
                <a:latin typeface="Times New Roman" pitchFamily="18" charset="0"/>
                <a:ea typeface="標楷體" pitchFamily="65" charset="-120"/>
              </a:rPr>
              <a:t>通路</a:t>
            </a:r>
            <a:endParaRPr kumimoji="0" lang="zh-TW" altLang="en-US" sz="16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676650" y="4800600"/>
            <a:ext cx="1219200" cy="79375"/>
            <a:chOff x="2160" y="3216"/>
            <a:chExt cx="768" cy="96"/>
          </a:xfrm>
        </p:grpSpPr>
        <p:sp>
          <p:nvSpPr>
            <p:cNvPr id="122927" name="Line 45"/>
            <p:cNvSpPr>
              <a:spLocks noChangeShapeType="1"/>
            </p:cNvSpPr>
            <p:nvPr/>
          </p:nvSpPr>
          <p:spPr bwMode="auto">
            <a:xfrm>
              <a:off x="2160" y="32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28" name="Line 46"/>
            <p:cNvSpPr>
              <a:spLocks noChangeShapeType="1"/>
            </p:cNvSpPr>
            <p:nvPr/>
          </p:nvSpPr>
          <p:spPr bwMode="auto">
            <a:xfrm>
              <a:off x="2544" y="32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29" name="Line 47"/>
            <p:cNvSpPr>
              <a:spLocks noChangeShapeType="1"/>
            </p:cNvSpPr>
            <p:nvPr/>
          </p:nvSpPr>
          <p:spPr bwMode="auto">
            <a:xfrm>
              <a:off x="2928" y="32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290888" y="3505200"/>
            <a:ext cx="79375" cy="1143000"/>
            <a:chOff x="1872" y="2400"/>
            <a:chExt cx="96" cy="720"/>
          </a:xfrm>
        </p:grpSpPr>
        <p:sp>
          <p:nvSpPr>
            <p:cNvPr id="122923" name="Line 49"/>
            <p:cNvSpPr>
              <a:spLocks noChangeShapeType="1"/>
            </p:cNvSpPr>
            <p:nvPr/>
          </p:nvSpPr>
          <p:spPr bwMode="auto">
            <a:xfrm>
              <a:off x="18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24" name="Line 50"/>
            <p:cNvSpPr>
              <a:spLocks noChangeShapeType="1"/>
            </p:cNvSpPr>
            <p:nvPr/>
          </p:nvSpPr>
          <p:spPr bwMode="auto">
            <a:xfrm>
              <a:off x="1872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25" name="Line 51"/>
            <p:cNvSpPr>
              <a:spLocks noChangeShapeType="1"/>
            </p:cNvSpPr>
            <p:nvPr/>
          </p:nvSpPr>
          <p:spPr bwMode="auto">
            <a:xfrm>
              <a:off x="1872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26" name="Line 52"/>
            <p:cNvSpPr>
              <a:spLocks noChangeShapeType="1"/>
            </p:cNvSpPr>
            <p:nvPr/>
          </p:nvSpPr>
          <p:spPr bwMode="auto">
            <a:xfrm>
              <a:off x="1872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2891" name="Text Box 53"/>
          <p:cNvSpPr txBox="1">
            <a:spLocks noChangeArrowheads="1"/>
          </p:cNvSpPr>
          <p:nvPr/>
        </p:nvSpPr>
        <p:spPr bwMode="auto">
          <a:xfrm>
            <a:off x="2501900" y="3302000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1600">
                <a:latin typeface="Times New Roman" pitchFamily="18" charset="0"/>
                <a:ea typeface="標楷體" pitchFamily="65" charset="-120"/>
              </a:rPr>
              <a:t>電冰箱</a:t>
            </a:r>
            <a:endParaRPr kumimoji="0" lang="zh-TW" altLang="en-US" sz="16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501900" y="3684588"/>
            <a:ext cx="793750" cy="1098550"/>
            <a:chOff x="1344" y="2559"/>
            <a:chExt cx="500" cy="692"/>
          </a:xfrm>
        </p:grpSpPr>
        <p:sp>
          <p:nvSpPr>
            <p:cNvPr id="122920" name="Text Box 55"/>
            <p:cNvSpPr txBox="1">
              <a:spLocks noChangeArrowheads="1"/>
            </p:cNvSpPr>
            <p:nvPr/>
          </p:nvSpPr>
          <p:spPr bwMode="auto">
            <a:xfrm>
              <a:off x="1344" y="2559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zh-TW" altLang="en-US" sz="1600">
                  <a:latin typeface="Times New Roman" pitchFamily="18" charset="0"/>
                  <a:ea typeface="標楷體" pitchFamily="65" charset="-120"/>
                </a:rPr>
                <a:t>電視機</a:t>
              </a:r>
              <a:endParaRPr kumimoji="0"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22921" name="Text Box 56"/>
            <p:cNvSpPr txBox="1">
              <a:spLocks noChangeArrowheads="1"/>
            </p:cNvSpPr>
            <p:nvPr/>
          </p:nvSpPr>
          <p:spPr bwMode="auto">
            <a:xfrm>
              <a:off x="1344" y="2799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zh-TW" altLang="en-US" sz="1600">
                  <a:latin typeface="Times New Roman" pitchFamily="18" charset="0"/>
                  <a:ea typeface="標楷體" pitchFamily="65" charset="-120"/>
                </a:rPr>
                <a:t>錄影機</a:t>
              </a:r>
              <a:endParaRPr kumimoji="0"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22922" name="Text Box 57"/>
            <p:cNvSpPr txBox="1">
              <a:spLocks noChangeArrowheads="1"/>
            </p:cNvSpPr>
            <p:nvPr/>
          </p:nvSpPr>
          <p:spPr bwMode="auto">
            <a:xfrm>
              <a:off x="1344" y="3039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zh-TW" altLang="en-US" sz="1600">
                  <a:latin typeface="Times New Roman" pitchFamily="18" charset="0"/>
                  <a:ea typeface="標楷體" pitchFamily="65" charset="-120"/>
                </a:rPr>
                <a:t>收音機</a:t>
              </a:r>
              <a:endParaRPr kumimoji="0"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22893" name="Text Box 58"/>
          <p:cNvSpPr txBox="1">
            <a:spLocks noChangeArrowheads="1"/>
          </p:cNvSpPr>
          <p:nvPr/>
        </p:nvSpPr>
        <p:spPr bwMode="auto">
          <a:xfrm>
            <a:off x="3219450" y="4900613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1600">
                <a:latin typeface="Times New Roman" pitchFamily="18" charset="0"/>
                <a:ea typeface="標楷體" pitchFamily="65" charset="-120"/>
              </a:rPr>
              <a:t>零售商</a:t>
            </a:r>
            <a:endParaRPr kumimoji="0" lang="zh-TW" altLang="en-US" sz="16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894" name="Text Box 59"/>
          <p:cNvSpPr txBox="1">
            <a:spLocks noChangeArrowheads="1"/>
          </p:cNvSpPr>
          <p:nvPr/>
        </p:nvSpPr>
        <p:spPr bwMode="auto">
          <a:xfrm>
            <a:off x="3905250" y="4900613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1600">
                <a:latin typeface="Times New Roman" pitchFamily="18" charset="0"/>
                <a:ea typeface="標楷體" pitchFamily="65" charset="-120"/>
              </a:rPr>
              <a:t>量販店</a:t>
            </a:r>
            <a:endParaRPr kumimoji="0" lang="zh-TW" altLang="en-US" sz="16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895" name="Text Box 60"/>
          <p:cNvSpPr txBox="1">
            <a:spLocks noChangeArrowheads="1"/>
          </p:cNvSpPr>
          <p:nvPr/>
        </p:nvSpPr>
        <p:spPr bwMode="auto">
          <a:xfrm>
            <a:off x="4610100" y="4900613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1600">
                <a:latin typeface="Times New Roman" pitchFamily="18" charset="0"/>
                <a:ea typeface="標楷體" pitchFamily="65" charset="-120"/>
              </a:rPr>
              <a:t>直銷</a:t>
            </a:r>
            <a:endParaRPr kumimoji="0" lang="zh-TW" altLang="en-US" sz="16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3454400" y="3378200"/>
            <a:ext cx="450850" cy="1449388"/>
            <a:chOff x="1920" y="2367"/>
            <a:chExt cx="284" cy="913"/>
          </a:xfrm>
        </p:grpSpPr>
        <p:sp>
          <p:nvSpPr>
            <p:cNvPr id="122915" name="Text Box 62"/>
            <p:cNvSpPr txBox="1">
              <a:spLocks noChangeArrowheads="1"/>
            </p:cNvSpPr>
            <p:nvPr/>
          </p:nvSpPr>
          <p:spPr bwMode="auto">
            <a:xfrm>
              <a:off x="1920" y="2367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zh-TW" sz="1400">
                  <a:latin typeface="Times New Roman" pitchFamily="18" charset="0"/>
                  <a:ea typeface="標楷體" pitchFamily="65" charset="-120"/>
                </a:rPr>
                <a:t>100</a:t>
              </a:r>
              <a:endParaRPr kumimoji="0" lang="en-US" altLang="zh-TW" sz="14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1920" y="2608"/>
              <a:ext cx="284" cy="672"/>
              <a:chOff x="1344" y="2574"/>
              <a:chExt cx="284" cy="672"/>
            </a:xfrm>
          </p:grpSpPr>
          <p:sp>
            <p:nvSpPr>
              <p:cNvPr id="122917" name="Text Box 64"/>
              <p:cNvSpPr txBox="1">
                <a:spLocks noChangeArrowheads="1"/>
              </p:cNvSpPr>
              <p:nvPr/>
            </p:nvSpPr>
            <p:spPr bwMode="auto">
              <a:xfrm>
                <a:off x="1344" y="2574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TW" sz="1400">
                    <a:latin typeface="Times New Roman" pitchFamily="18" charset="0"/>
                    <a:ea typeface="標楷體" pitchFamily="65" charset="-120"/>
                  </a:rPr>
                  <a:t>200</a:t>
                </a:r>
                <a:endParaRPr kumimoji="0" lang="en-US" altLang="zh-TW" sz="14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22918" name="Text Box 65"/>
              <p:cNvSpPr txBox="1">
                <a:spLocks noChangeArrowheads="1"/>
              </p:cNvSpPr>
              <p:nvPr/>
            </p:nvSpPr>
            <p:spPr bwMode="auto">
              <a:xfrm>
                <a:off x="1344" y="2814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TW" sz="1400">
                    <a:latin typeface="Times New Roman" pitchFamily="18" charset="0"/>
                    <a:ea typeface="標楷體" pitchFamily="65" charset="-120"/>
                  </a:rPr>
                  <a:t>300</a:t>
                </a:r>
                <a:endParaRPr kumimoji="0" lang="en-US" altLang="zh-TW" sz="14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22919" name="Text Box 66"/>
              <p:cNvSpPr txBox="1">
                <a:spLocks noChangeArrowheads="1"/>
              </p:cNvSpPr>
              <p:nvPr/>
            </p:nvSpPr>
            <p:spPr bwMode="auto">
              <a:xfrm>
                <a:off x="1344" y="3054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kumimoji="0" lang="en-US" altLang="zh-TW" sz="1400">
                    <a:latin typeface="Times New Roman" pitchFamily="18" charset="0"/>
                    <a:ea typeface="標楷體" pitchFamily="65" charset="-120"/>
                  </a:rPr>
                  <a:t>400</a:t>
                </a:r>
                <a:endParaRPr kumimoji="0" lang="en-US" altLang="zh-TW" sz="14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4057650" y="3378200"/>
            <a:ext cx="450850" cy="1449388"/>
            <a:chOff x="1920" y="2367"/>
            <a:chExt cx="284" cy="913"/>
          </a:xfrm>
        </p:grpSpPr>
        <p:sp>
          <p:nvSpPr>
            <p:cNvPr id="122910" name="Text Box 68"/>
            <p:cNvSpPr txBox="1">
              <a:spLocks noChangeArrowheads="1"/>
            </p:cNvSpPr>
            <p:nvPr/>
          </p:nvSpPr>
          <p:spPr bwMode="auto">
            <a:xfrm>
              <a:off x="1920" y="2367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zh-TW" sz="1400">
                  <a:latin typeface="Times New Roman" pitchFamily="18" charset="0"/>
                  <a:ea typeface="標楷體" pitchFamily="65" charset="-120"/>
                </a:rPr>
                <a:t>200</a:t>
              </a:r>
              <a:endParaRPr kumimoji="0" lang="en-US" altLang="zh-TW" sz="14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1920" y="2608"/>
              <a:ext cx="116" cy="672"/>
              <a:chOff x="1344" y="2574"/>
              <a:chExt cx="116" cy="672"/>
            </a:xfrm>
          </p:grpSpPr>
          <p:sp>
            <p:nvSpPr>
              <p:cNvPr id="122912" name="Text Box 70"/>
              <p:cNvSpPr txBox="1">
                <a:spLocks noChangeArrowheads="1"/>
              </p:cNvSpPr>
              <p:nvPr/>
            </p:nvSpPr>
            <p:spPr bwMode="auto">
              <a:xfrm>
                <a:off x="1344" y="257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kumimoji="0" lang="zh-TW" altLang="zh-TW" sz="14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22913" name="Text Box 71"/>
              <p:cNvSpPr txBox="1">
                <a:spLocks noChangeArrowheads="1"/>
              </p:cNvSpPr>
              <p:nvPr/>
            </p:nvSpPr>
            <p:spPr bwMode="auto">
              <a:xfrm>
                <a:off x="1344" y="281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kumimoji="0" lang="zh-TW" altLang="zh-TW" sz="14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22914" name="Text Box 72"/>
              <p:cNvSpPr txBox="1">
                <a:spLocks noChangeArrowheads="1"/>
              </p:cNvSpPr>
              <p:nvPr/>
            </p:nvSpPr>
            <p:spPr bwMode="auto">
              <a:xfrm>
                <a:off x="1344" y="305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kumimoji="0" lang="zh-TW" altLang="zh-TW" sz="14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4667250" y="3378200"/>
            <a:ext cx="450850" cy="1449388"/>
            <a:chOff x="1920" y="2367"/>
            <a:chExt cx="284" cy="913"/>
          </a:xfrm>
        </p:grpSpPr>
        <p:sp>
          <p:nvSpPr>
            <p:cNvPr id="122905" name="Text Box 74"/>
            <p:cNvSpPr txBox="1">
              <a:spLocks noChangeArrowheads="1"/>
            </p:cNvSpPr>
            <p:nvPr/>
          </p:nvSpPr>
          <p:spPr bwMode="auto">
            <a:xfrm>
              <a:off x="1920" y="2367"/>
              <a:ext cx="2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zh-TW" sz="1400">
                  <a:latin typeface="Times New Roman" pitchFamily="18" charset="0"/>
                  <a:ea typeface="標楷體" pitchFamily="65" charset="-120"/>
                </a:rPr>
                <a:t>400</a:t>
              </a:r>
              <a:endParaRPr kumimoji="0" lang="en-US" altLang="zh-TW" sz="14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14" name="Group 75"/>
            <p:cNvGrpSpPr>
              <a:grpSpLocks/>
            </p:cNvGrpSpPr>
            <p:nvPr/>
          </p:nvGrpSpPr>
          <p:grpSpPr bwMode="auto">
            <a:xfrm>
              <a:off x="1920" y="2608"/>
              <a:ext cx="116" cy="672"/>
              <a:chOff x="1344" y="2574"/>
              <a:chExt cx="116" cy="672"/>
            </a:xfrm>
          </p:grpSpPr>
          <p:sp>
            <p:nvSpPr>
              <p:cNvPr id="122907" name="Text Box 76"/>
              <p:cNvSpPr txBox="1">
                <a:spLocks noChangeArrowheads="1"/>
              </p:cNvSpPr>
              <p:nvPr/>
            </p:nvSpPr>
            <p:spPr bwMode="auto">
              <a:xfrm>
                <a:off x="1344" y="257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kumimoji="0" lang="zh-TW" altLang="zh-TW" sz="14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22908" name="Text Box 77"/>
              <p:cNvSpPr txBox="1">
                <a:spLocks noChangeArrowheads="1"/>
              </p:cNvSpPr>
              <p:nvPr/>
            </p:nvSpPr>
            <p:spPr bwMode="auto">
              <a:xfrm>
                <a:off x="1344" y="281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kumimoji="0" lang="zh-TW" altLang="zh-TW" sz="14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122909" name="Text Box 78"/>
              <p:cNvSpPr txBox="1">
                <a:spLocks noChangeArrowheads="1"/>
              </p:cNvSpPr>
              <p:nvPr/>
            </p:nvSpPr>
            <p:spPr bwMode="auto">
              <a:xfrm>
                <a:off x="1344" y="305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kumimoji="0" lang="zh-TW" altLang="zh-TW" sz="14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122899" name="Text Box 79"/>
          <p:cNvSpPr txBox="1">
            <a:spLocks noChangeArrowheads="1"/>
          </p:cNvSpPr>
          <p:nvPr/>
        </p:nvSpPr>
        <p:spPr bwMode="auto">
          <a:xfrm>
            <a:off x="3565525" y="300513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400">
                <a:latin typeface="Times New Roman" pitchFamily="18" charset="0"/>
                <a:ea typeface="標楷體" pitchFamily="65" charset="-120"/>
              </a:rPr>
              <a:t>1000</a:t>
            </a:r>
            <a:endParaRPr kumimoji="0" lang="en-US" altLang="zh-TW" sz="14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900" name="Text Box 80"/>
          <p:cNvSpPr txBox="1">
            <a:spLocks noChangeArrowheads="1"/>
          </p:cNvSpPr>
          <p:nvPr/>
        </p:nvSpPr>
        <p:spPr bwMode="auto">
          <a:xfrm>
            <a:off x="5691188" y="38354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200">
                <a:latin typeface="Times New Roman" pitchFamily="18" charset="0"/>
                <a:ea typeface="標楷體" pitchFamily="65" charset="-120"/>
              </a:rPr>
              <a:t>700</a:t>
            </a:r>
            <a:endParaRPr kumimoji="0" lang="en-US" altLang="zh-TW" sz="12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901" name="Text Box 81"/>
          <p:cNvSpPr txBox="1">
            <a:spLocks noChangeArrowheads="1"/>
          </p:cNvSpPr>
          <p:nvPr/>
        </p:nvSpPr>
        <p:spPr bwMode="auto">
          <a:xfrm>
            <a:off x="5353050" y="44958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400">
                <a:latin typeface="Times New Roman" pitchFamily="18" charset="0"/>
                <a:ea typeface="標楷體" pitchFamily="65" charset="-120"/>
              </a:rPr>
              <a:t>1997</a:t>
            </a:r>
            <a:endParaRPr kumimoji="0" lang="en-US" altLang="zh-TW" sz="14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902" name="Text Box 82"/>
          <p:cNvSpPr txBox="1">
            <a:spLocks noChangeArrowheads="1"/>
          </p:cNvSpPr>
          <p:nvPr/>
        </p:nvSpPr>
        <p:spPr bwMode="auto">
          <a:xfrm>
            <a:off x="5619750" y="42672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400">
                <a:latin typeface="Times New Roman" pitchFamily="18" charset="0"/>
                <a:ea typeface="標楷體" pitchFamily="65" charset="-120"/>
              </a:rPr>
              <a:t>1998</a:t>
            </a:r>
            <a:endParaRPr kumimoji="0" lang="en-US" altLang="zh-TW" sz="14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903" name="Text Box 83"/>
          <p:cNvSpPr txBox="1">
            <a:spLocks noChangeArrowheads="1"/>
          </p:cNvSpPr>
          <p:nvPr/>
        </p:nvSpPr>
        <p:spPr bwMode="auto">
          <a:xfrm>
            <a:off x="5886450" y="40386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1400">
                <a:latin typeface="Times New Roman" pitchFamily="18" charset="0"/>
                <a:ea typeface="標楷體" pitchFamily="65" charset="-120"/>
              </a:rPr>
              <a:t>1999</a:t>
            </a:r>
            <a:endParaRPr kumimoji="0" lang="en-US" altLang="zh-TW" sz="14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2904" name="Text Box 84"/>
          <p:cNvSpPr txBox="1">
            <a:spLocks noChangeArrowheads="1"/>
          </p:cNvSpPr>
          <p:nvPr/>
        </p:nvSpPr>
        <p:spPr bwMode="auto">
          <a:xfrm>
            <a:off x="6115050" y="38433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1400">
                <a:latin typeface="Times New Roman" pitchFamily="18" charset="0"/>
                <a:ea typeface="標楷體" pitchFamily="65" charset="-120"/>
              </a:rPr>
              <a:t>年</a:t>
            </a:r>
            <a:endParaRPr kumimoji="0" lang="zh-TW" altLang="en-US" sz="1400" b="1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0</TotalTime>
  <Words>1271</Words>
  <Application>Microsoft Office PowerPoint</Application>
  <PresentationFormat>如螢幕大小 (4:3)</PresentationFormat>
  <Paragraphs>193</Paragraphs>
  <Slides>19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教學目標</vt:lpstr>
      <vt:lpstr>Microsoft Word 文件</vt:lpstr>
      <vt:lpstr>Microsoft 方程式編輯器 3.0</vt:lpstr>
      <vt:lpstr>Microsoft Photo Editor 3.0 影像</vt:lpstr>
      <vt:lpstr>何謂資料倉儲?</vt:lpstr>
      <vt:lpstr>資料倉儲</vt:lpstr>
      <vt:lpstr>傳統的資料管理與 DW</vt:lpstr>
      <vt:lpstr>投影片 4</vt:lpstr>
      <vt:lpstr>資訊倉儲與資料超市</vt:lpstr>
      <vt:lpstr>線上分析處理 (On-Line Analytical Processing, OLAP) </vt:lpstr>
      <vt:lpstr>線上分析處理工具主要提供的多維度分析的功能</vt:lpstr>
      <vt:lpstr>投影片 8</vt:lpstr>
      <vt:lpstr>Cube 的資料儲存架構</vt:lpstr>
      <vt:lpstr>Slice </vt:lpstr>
      <vt:lpstr>Dice</vt:lpstr>
      <vt:lpstr>Dice</vt:lpstr>
      <vt:lpstr>線上分析處理工具多維度分析的功能</vt:lpstr>
      <vt:lpstr>投影片 14</vt:lpstr>
      <vt:lpstr>資料探勘</vt:lpstr>
      <vt:lpstr>資料探勘的主要分析類型</vt:lpstr>
      <vt:lpstr>資料探勘的主要分析類型</vt:lpstr>
      <vt:lpstr>資料探勘的主要分析類型</vt:lpstr>
      <vt:lpstr>DM 如何應用在企業中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何謂資料倉儲?</dc:title>
  <dc:creator>Your User Name</dc:creator>
  <cp:lastModifiedBy>Your User Name</cp:lastModifiedBy>
  <cp:revision>1</cp:revision>
  <dcterms:created xsi:type="dcterms:W3CDTF">2010-07-17T14:43:18Z</dcterms:created>
  <dcterms:modified xsi:type="dcterms:W3CDTF">2010-07-17T14:43:50Z</dcterms:modified>
</cp:coreProperties>
</file>